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0"/>
  </p:notesMasterIdLst>
  <p:sldIdLst>
    <p:sldId id="339" r:id="rId2"/>
    <p:sldId id="341" r:id="rId3"/>
    <p:sldId id="342" r:id="rId4"/>
    <p:sldId id="257" r:id="rId5"/>
    <p:sldId id="291" r:id="rId6"/>
    <p:sldId id="319" r:id="rId7"/>
    <p:sldId id="287" r:id="rId8"/>
    <p:sldId id="340" r:id="rId9"/>
    <p:sldId id="259" r:id="rId10"/>
    <p:sldId id="335" r:id="rId11"/>
    <p:sldId id="306" r:id="rId12"/>
    <p:sldId id="307" r:id="rId13"/>
    <p:sldId id="305" r:id="rId14"/>
    <p:sldId id="322" r:id="rId15"/>
    <p:sldId id="281" r:id="rId16"/>
    <p:sldId id="323" r:id="rId17"/>
    <p:sldId id="308" r:id="rId18"/>
    <p:sldId id="321" r:id="rId19"/>
    <p:sldId id="343" r:id="rId20"/>
    <p:sldId id="282" r:id="rId21"/>
    <p:sldId id="330" r:id="rId22"/>
    <p:sldId id="331" r:id="rId23"/>
    <p:sldId id="332" r:id="rId24"/>
    <p:sldId id="333" r:id="rId25"/>
    <p:sldId id="313" r:id="rId26"/>
    <p:sldId id="325" r:id="rId27"/>
    <p:sldId id="326" r:id="rId28"/>
    <p:sldId id="311" r:id="rId29"/>
    <p:sldId id="312" r:id="rId30"/>
    <p:sldId id="314" r:id="rId31"/>
    <p:sldId id="258" r:id="rId32"/>
    <p:sldId id="315" r:id="rId33"/>
    <p:sldId id="338" r:id="rId34"/>
    <p:sldId id="337" r:id="rId35"/>
    <p:sldId id="304" r:id="rId36"/>
    <p:sldId id="263" r:id="rId37"/>
    <p:sldId id="264" r:id="rId38"/>
    <p:sldId id="265" r:id="rId39"/>
    <p:sldId id="267" r:id="rId40"/>
    <p:sldId id="268" r:id="rId41"/>
    <p:sldId id="269" r:id="rId42"/>
    <p:sldId id="270" r:id="rId43"/>
    <p:sldId id="349" r:id="rId44"/>
    <p:sldId id="272" r:id="rId45"/>
    <p:sldId id="351" r:id="rId46"/>
    <p:sldId id="273" r:id="rId47"/>
    <p:sldId id="352" r:id="rId48"/>
    <p:sldId id="274" r:id="rId49"/>
    <p:sldId id="275" r:id="rId50"/>
    <p:sldId id="310" r:id="rId51"/>
    <p:sldId id="283" r:id="rId52"/>
    <p:sldId id="285" r:id="rId53"/>
    <p:sldId id="286" r:id="rId54"/>
    <p:sldId id="344" r:id="rId55"/>
    <p:sldId id="295" r:id="rId56"/>
    <p:sldId id="296" r:id="rId57"/>
    <p:sldId id="300" r:id="rId58"/>
    <p:sldId id="299" r:id="rId59"/>
    <p:sldId id="298" r:id="rId60"/>
    <p:sldId id="297" r:id="rId61"/>
    <p:sldId id="345" r:id="rId62"/>
    <p:sldId id="346" r:id="rId63"/>
    <p:sldId id="347" r:id="rId64"/>
    <p:sldId id="348" r:id="rId65"/>
    <p:sldId id="353" r:id="rId66"/>
    <p:sldId id="324" r:id="rId67"/>
    <p:sldId id="290" r:id="rId68"/>
    <p:sldId id="328" r:id="rId69"/>
  </p:sldIdLst>
  <p:sldSz cx="9144000" cy="5143500" type="screen16x9"/>
  <p:notesSz cx="6858000" cy="9144000"/>
  <p:embeddedFontLst>
    <p:embeddedFont>
      <p:font typeface="Helvetica Neue" charset="0"/>
      <p:regular r:id="rId71"/>
      <p:bold r:id="rId72"/>
      <p:italic r:id="rId73"/>
      <p:boldItalic r:id="rId74"/>
    </p:embeddedFont>
    <p:embeddedFont>
      <p:font typeface="Aller" pitchFamily="34" charset="0"/>
      <p:regular r:id="rId75"/>
      <p:bold r:id="rId76"/>
      <p:italic r:id="rId77"/>
      <p:boldItalic r:id="rId78"/>
    </p:embeddedFont>
    <p:embeddedFont>
      <p:font typeface="Bookman Old Style" pitchFamily="18" charset="0"/>
      <p:regular r:id="rId79"/>
      <p:bold r:id="rId80"/>
      <p:italic r:id="rId81"/>
      <p:boldItalic r:id="rId82"/>
    </p:embeddedFont>
    <p:embeddedFont>
      <p:font typeface="Malgun Gothic Semilight" pitchFamily="34" charset="-128"/>
      <p:regular r:id="rId83"/>
    </p:embeddedFont>
    <p:embeddedFont>
      <p:font typeface="Allerta" charset="0"/>
      <p:regular r:id="rId84"/>
    </p:embeddedFont>
    <p:embeddedFont>
      <p:font typeface="Aller Light" pitchFamily="34" charset="0"/>
      <p:regular r:id="rId85"/>
      <p:italic r:id="rId86"/>
    </p:embeddedFont>
    <p:embeddedFont>
      <p:font typeface="Calibri"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67" userDrawn="1">
          <p15:clr>
            <a:srgbClr val="A4A3A4"/>
          </p15:clr>
        </p15:guide>
        <p15:guide id="2" pos="2789" userDrawn="1">
          <p15:clr>
            <a:srgbClr val="A4A3A4"/>
          </p15:clr>
        </p15:guide>
        <p15:guide id="3" orient="horz" pos="2890" userDrawn="1">
          <p15:clr>
            <a:srgbClr val="9AA0A6"/>
          </p15:clr>
        </p15:guide>
        <p15:guide id="4" pos="5443" userDrawn="1">
          <p15:clr>
            <a:srgbClr val="9AA0A6"/>
          </p15:clr>
        </p15:guide>
        <p15:guide id="5" pos="3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04D"/>
    <a:srgbClr val="F6E37C"/>
    <a:srgbClr val="41B6A6"/>
    <a:srgbClr val="9BCFB0"/>
    <a:srgbClr val="E95C74"/>
    <a:srgbClr val="71577B"/>
    <a:srgbClr val="CC3399"/>
    <a:srgbClr val="9CCFB1"/>
    <a:srgbClr val="E44100"/>
    <a:srgbClr val="E44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6" autoAdjust="0"/>
    <p:restoredTop sz="79562" autoAdjust="0"/>
  </p:normalViewPr>
  <p:slideViewPr>
    <p:cSldViewPr snapToGrid="0">
      <p:cViewPr>
        <p:scale>
          <a:sx n="61" d="100"/>
          <a:sy n="61" d="100"/>
        </p:scale>
        <p:origin x="-1622" y="-518"/>
      </p:cViewPr>
      <p:guideLst>
        <p:guide orient="horz" pos="588"/>
        <p:guide orient="horz" pos="2795"/>
        <p:guide pos="2915"/>
        <p:guide pos="5443"/>
        <p:guide pos="3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2.fntdata"/><Relationship Id="rId90"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102364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e92d30a85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e92d30a85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e9e2a18d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e9e2a18d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09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eb0b8fa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eb0b8fa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24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280253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979570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1476500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4293501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1595433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sz="1100" b="1" i="0" u="none" strike="noStrike" cap="none" dirty="0" smtClean="0">
                <a:solidFill>
                  <a:srgbClr val="000000"/>
                </a:solidFill>
                <a:effectLst/>
                <a:latin typeface="Arial"/>
                <a:ea typeface="Arial"/>
                <a:cs typeface="Arial"/>
                <a:sym typeface="Arial"/>
              </a:rPr>
              <a:t>Gráfico de las causas de mortalidad en la Guerra del Este o Guerra de Crimea (1853-1856)</a:t>
            </a:r>
          </a:p>
          <a:p>
            <a:r>
              <a:rPr lang="es-MX" sz="1100" b="0" i="0" u="none" strike="noStrike" cap="none" dirty="0" smtClean="0">
                <a:solidFill>
                  <a:srgbClr val="000000"/>
                </a:solidFill>
                <a:effectLst/>
                <a:latin typeface="Arial"/>
                <a:ea typeface="Arial"/>
                <a:cs typeface="Arial"/>
                <a:sym typeface="Arial"/>
              </a:rPr>
              <a:t>Florence </a:t>
            </a:r>
            <a:r>
              <a:rPr lang="es-MX" sz="1100" b="0" i="0" u="none" strike="noStrike" cap="none" dirty="0" err="1" smtClean="0">
                <a:solidFill>
                  <a:srgbClr val="000000"/>
                </a:solidFill>
                <a:effectLst/>
                <a:latin typeface="Arial"/>
                <a:ea typeface="Arial"/>
                <a:cs typeface="Arial"/>
                <a:sym typeface="Arial"/>
              </a:rPr>
              <a:t>Nightingale</a:t>
            </a:r>
            <a:r>
              <a:rPr lang="es-MX" sz="1100" b="0" i="0" u="none" strike="noStrike" cap="none" dirty="0" smtClean="0">
                <a:solidFill>
                  <a:srgbClr val="000000"/>
                </a:solidFill>
                <a:effectLst/>
                <a:latin typeface="Arial"/>
                <a:ea typeface="Arial"/>
                <a:cs typeface="Arial"/>
                <a:sym typeface="Arial"/>
              </a:rPr>
              <a:t> trabajó como enfermera en el hospital de campaña de </a:t>
            </a:r>
            <a:r>
              <a:rPr lang="es-MX" sz="1100" b="0" i="0" u="none" strike="noStrike" cap="none" dirty="0" err="1" smtClean="0">
                <a:solidFill>
                  <a:srgbClr val="000000"/>
                </a:solidFill>
                <a:effectLst/>
                <a:latin typeface="Arial"/>
                <a:ea typeface="Arial"/>
                <a:cs typeface="Arial"/>
                <a:sym typeface="Arial"/>
              </a:rPr>
              <a:t>Scutari</a:t>
            </a:r>
            <a:r>
              <a:rPr lang="es-MX" sz="1100" b="0" i="0" u="none" strike="noStrike" cap="none" dirty="0" smtClean="0">
                <a:solidFill>
                  <a:srgbClr val="000000"/>
                </a:solidFill>
                <a:effectLst/>
                <a:latin typeface="Arial"/>
                <a:ea typeface="Arial"/>
                <a:cs typeface="Arial"/>
                <a:sym typeface="Arial"/>
              </a:rPr>
              <a:t> y fue la inventora del Diagrama de Área Polar, que en este caso se usa para representar el número de muertes en el ejército británico durante la Guerra de Crimea por causa y mes, desde abril de 1854 a marzo de 1856. En él figuran las muertes por causa representadas como áreas en un círculo, siendo el número de muertes proporcional al tamaño del área.</a:t>
            </a:r>
          </a:p>
          <a:p>
            <a:r>
              <a:rPr lang="es-MX" sz="1100" b="0" i="0" u="none" strike="noStrike" cap="none" dirty="0" smtClean="0">
                <a:solidFill>
                  <a:srgbClr val="000000"/>
                </a:solidFill>
                <a:effectLst/>
                <a:latin typeface="Arial"/>
                <a:ea typeface="Arial"/>
                <a:cs typeface="Arial"/>
                <a:sym typeface="Arial"/>
              </a:rPr>
              <a:t>Como se puede ver el gráfico de área polar consiste en un círculo dividido en sectores del mismo ángulo, y cada sector tiene un radio distinto que va en función del dato que se representa (cuando el dato sea </a:t>
            </a:r>
            <a:r>
              <a:rPr lang="es-MX" sz="1100" b="0" i="1" u="none" strike="noStrike" cap="none" dirty="0" smtClean="0">
                <a:solidFill>
                  <a:srgbClr val="000000"/>
                </a:solidFill>
                <a:effectLst/>
                <a:latin typeface="Arial"/>
                <a:ea typeface="Arial"/>
                <a:cs typeface="Arial"/>
                <a:sym typeface="Arial"/>
              </a:rPr>
              <a:t>grande</a:t>
            </a:r>
            <a:r>
              <a:rPr lang="es-MX" sz="1100" b="0" i="0" u="none" strike="noStrike" cap="none" dirty="0" smtClean="0">
                <a:solidFill>
                  <a:srgbClr val="000000"/>
                </a:solidFill>
                <a:effectLst/>
                <a:latin typeface="Arial"/>
                <a:ea typeface="Arial"/>
                <a:cs typeface="Arial"/>
                <a:sym typeface="Arial"/>
              </a:rPr>
              <a:t> el radio será </a:t>
            </a:r>
            <a:r>
              <a:rPr lang="es-MX" sz="1100" b="0" i="1" u="none" strike="noStrike" cap="none" dirty="0" smtClean="0">
                <a:solidFill>
                  <a:srgbClr val="000000"/>
                </a:solidFill>
                <a:effectLst/>
                <a:latin typeface="Arial"/>
                <a:ea typeface="Arial"/>
                <a:cs typeface="Arial"/>
                <a:sym typeface="Arial"/>
              </a:rPr>
              <a:t>grande</a:t>
            </a:r>
            <a:r>
              <a:rPr lang="es-MX" sz="1100" b="0" i="0" u="none" strike="noStrike" cap="none" dirty="0" smtClean="0">
                <a:solidFill>
                  <a:srgbClr val="000000"/>
                </a:solidFill>
                <a:effectLst/>
                <a:latin typeface="Arial"/>
                <a:ea typeface="Arial"/>
                <a:cs typeface="Arial"/>
                <a:sym typeface="Arial"/>
              </a:rPr>
              <a:t> y viceversa). Dentro de un mismo sector se pueden representar varios datos; como en este caso que se representan las defunciones por causa. Las áreas azules simbolizan las muertes por enfermedades infecciosas, las rojas, muertes por heridas y finalmente las negras, muertes por otras causas.</a:t>
            </a:r>
          </a:p>
          <a:p>
            <a:r>
              <a:rPr lang="es-MX" sz="1100" b="0" i="0" u="none" strike="noStrike" cap="none" dirty="0" smtClean="0">
                <a:solidFill>
                  <a:srgbClr val="000000"/>
                </a:solidFill>
                <a:effectLst/>
                <a:latin typeface="Arial"/>
                <a:ea typeface="Arial"/>
                <a:cs typeface="Arial"/>
                <a:sym typeface="Arial"/>
              </a:rPr>
              <a:t>De acuerdo con los gráficos, en el periodo 1854-1855 las muertes predominantes son por enfermedades infecciosas. En el periodo 1855-1856 la tendencia se mantiene, pero hay menos bajas entre los soldados. Esta reducción de la mortalidad pudo tener muchas causas, pero merece la pena destacar que a su llegada </a:t>
            </a:r>
            <a:r>
              <a:rPr lang="es-MX" sz="1100" b="0" i="0" u="none" strike="noStrike" cap="none" dirty="0" err="1" smtClean="0">
                <a:solidFill>
                  <a:srgbClr val="000000"/>
                </a:solidFill>
                <a:effectLst/>
                <a:latin typeface="Arial"/>
                <a:ea typeface="Arial"/>
                <a:cs typeface="Arial"/>
                <a:sym typeface="Arial"/>
              </a:rPr>
              <a:t>Nightingale</a:t>
            </a:r>
            <a:r>
              <a:rPr lang="es-MX" sz="1100" b="0" i="0" u="none" strike="noStrike" cap="none" dirty="0" smtClean="0">
                <a:solidFill>
                  <a:srgbClr val="000000"/>
                </a:solidFill>
                <a:effectLst/>
                <a:latin typeface="Arial"/>
                <a:ea typeface="Arial"/>
                <a:cs typeface="Arial"/>
                <a:sym typeface="Arial"/>
              </a:rPr>
              <a:t> se percató de que las condiciones higiénicas del hospital eran muy deficientes y tomó una serie de medidas para mejorarlas.</a:t>
            </a:r>
          </a:p>
          <a:p>
            <a:endParaRPr lang="es-AR" dirty="0"/>
          </a:p>
        </p:txBody>
      </p:sp>
    </p:spTree>
    <p:extLst>
      <p:ext uri="{BB962C8B-B14F-4D97-AF65-F5344CB8AC3E}">
        <p14:creationId xmlns:p14="http://schemas.microsoft.com/office/powerpoint/2010/main" val="3028343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2705741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244197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ES" dirty="0" smtClean="0"/>
              <a:t>Guía del contenido del curso, se divide en dos partes. La primera parte es general</a:t>
            </a:r>
            <a:r>
              <a:rPr lang="es-ES" baseline="0" dirty="0" smtClean="0"/>
              <a:t>, con conceptos que facilitan y permiten aprovechar mejor la segunda parte del curso. La segunda trata conceptos más </a:t>
            </a:r>
            <a:r>
              <a:rPr lang="es-ES" baseline="0" dirty="0" err="1" smtClean="0"/>
              <a:t>especificos</a:t>
            </a:r>
            <a:r>
              <a:rPr lang="es-ES" baseline="0" dirty="0" smtClean="0"/>
              <a:t> de R y ggplot2.</a:t>
            </a:r>
            <a:endParaRPr lang="es-ES" dirty="0"/>
          </a:p>
        </p:txBody>
      </p:sp>
    </p:spTree>
    <p:extLst>
      <p:ext uri="{BB962C8B-B14F-4D97-AF65-F5344CB8AC3E}">
        <p14:creationId xmlns:p14="http://schemas.microsoft.com/office/powerpoint/2010/main" val="98077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4112279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14300" indent="0">
              <a:lnSpc>
                <a:spcPct val="200000"/>
              </a:lnSpc>
              <a:spcAft>
                <a:spcPts val="750"/>
              </a:spcAft>
              <a:buNone/>
            </a:pPr>
            <a:r>
              <a:rPr lang="es-MX" dirty="0" smtClean="0">
                <a:latin typeface="Aller" panose="020B0503030302020204" pitchFamily="34" charset="0"/>
                <a:ea typeface="Calibri" panose="020F0502020204030204" pitchFamily="34" charset="0"/>
              </a:rPr>
              <a:t>LO</a:t>
            </a:r>
            <a:endParaRPr lang="es-AR" dirty="0"/>
          </a:p>
        </p:txBody>
      </p:sp>
    </p:spTree>
    <p:extLst>
      <p:ext uri="{BB962C8B-B14F-4D97-AF65-F5344CB8AC3E}">
        <p14:creationId xmlns:p14="http://schemas.microsoft.com/office/powerpoint/2010/main" val="132174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14300" indent="0">
              <a:lnSpc>
                <a:spcPct val="200000"/>
              </a:lnSpc>
              <a:spcAft>
                <a:spcPts val="750"/>
              </a:spcAft>
              <a:buNone/>
            </a:pPr>
            <a:r>
              <a:rPr lang="es-MX" dirty="0" smtClean="0">
                <a:latin typeface="Aller" panose="020B0503030302020204" pitchFamily="34" charset="0"/>
                <a:ea typeface="Calibri" panose="020F0502020204030204" pitchFamily="34" charset="0"/>
              </a:rPr>
              <a:t>LO</a:t>
            </a:r>
            <a:endParaRPr lang="es-AR" dirty="0"/>
          </a:p>
        </p:txBody>
      </p:sp>
    </p:spTree>
    <p:extLst>
      <p:ext uri="{BB962C8B-B14F-4D97-AF65-F5344CB8AC3E}">
        <p14:creationId xmlns:p14="http://schemas.microsoft.com/office/powerpoint/2010/main" val="2790244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e92d30a85_5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e92d30a85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14300" indent="0">
              <a:lnSpc>
                <a:spcPct val="200000"/>
              </a:lnSpc>
              <a:spcAft>
                <a:spcPts val="750"/>
              </a:spcAft>
              <a:buNone/>
            </a:pPr>
            <a:r>
              <a:rPr lang="es-MX" dirty="0" smtClean="0">
                <a:latin typeface="Aller" panose="020B0503030302020204" pitchFamily="34" charset="0"/>
                <a:ea typeface="Calibri" panose="020F0502020204030204" pitchFamily="34" charset="0"/>
              </a:rPr>
              <a:t>LO</a:t>
            </a:r>
            <a:endParaRPr lang="es-AR" dirty="0"/>
          </a:p>
        </p:txBody>
      </p:sp>
    </p:spTree>
    <p:extLst>
      <p:ext uri="{BB962C8B-B14F-4D97-AF65-F5344CB8AC3E}">
        <p14:creationId xmlns:p14="http://schemas.microsoft.com/office/powerpoint/2010/main" val="930730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59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eb0b8fa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eb0b8fa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682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e9e2a18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e9e2a18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200" dirty="0">
                <a:solidFill>
                  <a:srgbClr val="333333"/>
                </a:solidFill>
                <a:highlight>
                  <a:srgbClr val="FFFFFF"/>
                </a:highlight>
              </a:rPr>
              <a:t>A quick visual overview of the various plots and charts that are commonly used to visualize data. </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e9e2a18d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e9e2a18d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ea4d4d19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ea4d4d19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701278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ea4d4d19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ea4d4d19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9e2a18d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9e2a18d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ea4d4d19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ea4d4d19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e9e2a18d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e9e2a18d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e9e2a18d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e9e2a18d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ea4d4d19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ea4d4d19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ea4d4d19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ea4d4d19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9e2a18d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9e2a18d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e9e2a18d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e9e2a18d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ea4d4d19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ea4d4d19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eb0b8fa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eb0b8fa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6116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e9e2a18d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e9e2a18d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14300" indent="0">
              <a:lnSpc>
                <a:spcPct val="200000"/>
              </a:lnSpc>
              <a:spcAft>
                <a:spcPts val="750"/>
              </a:spcAft>
              <a:buNone/>
            </a:pPr>
            <a:r>
              <a:rPr lang="es-ES" dirty="0" smtClean="0">
                <a:latin typeface="Aller" panose="020B0503030302020204" pitchFamily="34" charset="0"/>
                <a:ea typeface="Calibri" panose="020F0502020204030204" pitchFamily="34" charset="0"/>
              </a:rPr>
              <a:t>-   </a:t>
            </a:r>
            <a:r>
              <a:rPr lang="es-ES" sz="1100" dirty="0" smtClean="0">
                <a:solidFill>
                  <a:schemeClr val="tx1"/>
                </a:solidFill>
                <a:latin typeface="Aller" panose="020B0503030302020204" pitchFamily="34" charset="0"/>
                <a:ea typeface="Calibri" panose="020F0502020204030204" pitchFamily="34" charset="0"/>
              </a:rPr>
              <a:t>Sé perseverante: la única manera de aprender es experimentando y fallando, experimentando y fallando y así sucesivamente, hasta obtener aquel gráfico que comunique efectivamente tus datos.</a:t>
            </a:r>
            <a:endParaRPr lang="en-US" sz="1100" dirty="0" smtClean="0">
              <a:solidFill>
                <a:schemeClr val="tx1"/>
              </a:solidFill>
              <a:latin typeface="Aller" panose="020B0503030302020204" pitchFamily="34" charset="0"/>
              <a:ea typeface="Calibri" panose="020F0502020204030204" pitchFamily="34" charset="0"/>
            </a:endParaRPr>
          </a:p>
          <a:p>
            <a:pPr marL="114300" indent="0">
              <a:lnSpc>
                <a:spcPct val="200000"/>
              </a:lnSpc>
              <a:spcAft>
                <a:spcPts val="750"/>
              </a:spcAft>
              <a:buNone/>
            </a:pPr>
            <a:r>
              <a:rPr lang="es-ES" sz="1100" dirty="0" smtClean="0">
                <a:solidFill>
                  <a:schemeClr val="tx1"/>
                </a:solidFill>
                <a:latin typeface="Aller" panose="020B0503030302020204" pitchFamily="34" charset="0"/>
                <a:ea typeface="Calibri" panose="020F0502020204030204" pitchFamily="34" charset="0"/>
              </a:rPr>
              <a:t>-  Trabaja de manera incremental, comienza por un pequeño gráfico y luego en cada iteración mejóralo.</a:t>
            </a:r>
            <a:endParaRPr lang="en-US" sz="1100" dirty="0" smtClean="0">
              <a:solidFill>
                <a:schemeClr val="tx1"/>
              </a:solidFill>
              <a:latin typeface="Aller" panose="020B0503030302020204" pitchFamily="34" charset="0"/>
              <a:ea typeface="Calibri" panose="020F0502020204030204" pitchFamily="34" charset="0"/>
            </a:endParaRPr>
          </a:p>
          <a:p>
            <a:endParaRPr lang="es-AR" dirty="0"/>
          </a:p>
        </p:txBody>
      </p:sp>
    </p:spTree>
    <p:extLst>
      <p:ext uri="{BB962C8B-B14F-4D97-AF65-F5344CB8AC3E}">
        <p14:creationId xmlns:p14="http://schemas.microsoft.com/office/powerpoint/2010/main" val="518294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ES" sz="1100" dirty="0" err="1" smtClean="0">
                <a:solidFill>
                  <a:schemeClr val="tx1"/>
                </a:solidFill>
                <a:latin typeface="Aller" panose="020B0503030302020204" pitchFamily="34" charset="0"/>
                <a:ea typeface="Allerta"/>
                <a:cs typeface="Allerta"/>
              </a:rPr>
              <a:t>Céd</a:t>
            </a:r>
            <a:r>
              <a:rPr lang="es-ES" sz="1100" dirty="0" smtClean="0">
                <a:solidFill>
                  <a:schemeClr val="tx1"/>
                </a:solidFill>
                <a:latin typeface="Aller" panose="020B0503030302020204" pitchFamily="34" charset="0"/>
                <a:ea typeface="Allerta"/>
                <a:cs typeface="Allerta"/>
              </a:rPr>
              <a:t> </a:t>
            </a:r>
            <a:r>
              <a:rPr lang="es-AR" sz="1100" dirty="0" err="1" smtClean="0">
                <a:solidFill>
                  <a:schemeClr val="tx1"/>
                </a:solidFill>
                <a:latin typeface="Aller" panose="020B0503030302020204" pitchFamily="34" charset="0"/>
                <a:ea typeface="Allerta"/>
                <a:cs typeface="Allerta"/>
              </a:rPr>
              <a:t>Scherer</a:t>
            </a:r>
            <a:endParaRPr lang="es-AR" sz="1100" dirty="0" smtClean="0">
              <a:solidFill>
                <a:schemeClr val="tx1"/>
              </a:solidFill>
              <a:latin typeface="Aller" panose="020B0503030302020204" pitchFamily="34" charset="0"/>
              <a:ea typeface="Allerta"/>
              <a:cs typeface="Allerta"/>
            </a:endParaRPr>
          </a:p>
          <a:p>
            <a:r>
              <a:rPr lang="es-ES" sz="1100" dirty="0" smtClean="0">
                <a:solidFill>
                  <a:schemeClr val="tx1"/>
                </a:solidFill>
                <a:latin typeface="Aller" panose="020B0503030302020204" pitchFamily="34" charset="0"/>
                <a:ea typeface="Allerta"/>
                <a:cs typeface="Allerta"/>
              </a:rPr>
              <a:t>Joshua </a:t>
            </a:r>
            <a:r>
              <a:rPr lang="es-ES" sz="1100" dirty="0" err="1" smtClean="0">
                <a:solidFill>
                  <a:schemeClr val="tx1"/>
                </a:solidFill>
                <a:latin typeface="Aller" panose="020B0503030302020204" pitchFamily="34" charset="0"/>
                <a:ea typeface="Allerta"/>
                <a:cs typeface="Allerta"/>
              </a:rPr>
              <a:t>Kunst</a:t>
            </a:r>
            <a:endParaRPr lang="es-AR" sz="1100" dirty="0" smtClean="0">
              <a:solidFill>
                <a:schemeClr val="tx1"/>
              </a:solidFill>
              <a:latin typeface="Aller" panose="020B0503030302020204" pitchFamily="34" charset="0"/>
              <a:ea typeface="Allerta"/>
              <a:cs typeface="Allerta"/>
            </a:endParaRPr>
          </a:p>
          <a:p>
            <a:r>
              <a:rPr lang="es-ES" sz="1100" dirty="0" err="1" smtClean="0">
                <a:solidFill>
                  <a:schemeClr val="tx1"/>
                </a:solidFill>
                <a:latin typeface="Aller" panose="020B0503030302020204" pitchFamily="34" charset="0"/>
                <a:ea typeface="Allerta"/>
                <a:cs typeface="Allerta"/>
              </a:rPr>
              <a:t>Romi</a:t>
            </a:r>
            <a:r>
              <a:rPr lang="es-ES" sz="1100" dirty="0" smtClean="0">
                <a:solidFill>
                  <a:schemeClr val="tx1"/>
                </a:solidFill>
                <a:latin typeface="Aller" panose="020B0503030302020204" pitchFamily="34" charset="0"/>
                <a:ea typeface="Allerta"/>
                <a:cs typeface="Allerta"/>
              </a:rPr>
              <a:t> </a:t>
            </a:r>
            <a:r>
              <a:rPr lang="es-ES" sz="1100" dirty="0" err="1" smtClean="0">
                <a:solidFill>
                  <a:schemeClr val="tx1"/>
                </a:solidFill>
                <a:latin typeface="Aller" panose="020B0503030302020204" pitchFamily="34" charset="0"/>
                <a:ea typeface="Allerta"/>
                <a:cs typeface="Allerta"/>
              </a:rPr>
              <a:t>Mendez</a:t>
            </a:r>
            <a:endParaRPr lang="es-ES" sz="1100" dirty="0" smtClean="0">
              <a:solidFill>
                <a:schemeClr val="tx1"/>
              </a:solidFill>
              <a:latin typeface="Aller" panose="020B0503030302020204" pitchFamily="34" charset="0"/>
              <a:ea typeface="Allerta"/>
              <a:cs typeface="Allerta"/>
            </a:endParaRPr>
          </a:p>
          <a:p>
            <a:r>
              <a:rPr lang="es-AR" sz="1100" dirty="0" err="1" smtClean="0">
                <a:solidFill>
                  <a:schemeClr val="tx1"/>
                </a:solidFill>
                <a:latin typeface="Aller" panose="020B0503030302020204" pitchFamily="34" charset="0"/>
                <a:ea typeface="Allerta"/>
                <a:cs typeface="Allerta"/>
              </a:rPr>
              <a:t>Will</a:t>
            </a:r>
            <a:r>
              <a:rPr lang="es-AR" sz="1100" dirty="0" smtClean="0">
                <a:solidFill>
                  <a:schemeClr val="tx1"/>
                </a:solidFill>
                <a:latin typeface="Aller" panose="020B0503030302020204" pitchFamily="34" charset="0"/>
                <a:ea typeface="Allerta"/>
                <a:cs typeface="Allerta"/>
              </a:rPr>
              <a:t> </a:t>
            </a:r>
            <a:r>
              <a:rPr lang="es-AR" sz="1100" dirty="0" err="1" smtClean="0">
                <a:solidFill>
                  <a:schemeClr val="tx1"/>
                </a:solidFill>
                <a:latin typeface="Aller" panose="020B0503030302020204" pitchFamily="34" charset="0"/>
                <a:ea typeface="Allerta"/>
                <a:cs typeface="Allerta"/>
              </a:rPr>
              <a:t>Chase_Chase</a:t>
            </a:r>
            <a:endParaRPr lang="es-AR" dirty="0"/>
          </a:p>
        </p:txBody>
      </p:sp>
    </p:spTree>
    <p:extLst>
      <p:ext uri="{BB962C8B-B14F-4D97-AF65-F5344CB8AC3E}">
        <p14:creationId xmlns:p14="http://schemas.microsoft.com/office/powerpoint/2010/main" val="2022785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A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prstClr val="black"/>
                </a:solidFill>
                <a:latin typeface="+mn-lt"/>
                <a:ea typeface="+mn-ea"/>
                <a:cs typeface="+mn-cs"/>
              </a:rPr>
              <a:t>ggplot2:</a:t>
            </a:r>
            <a:r>
              <a:rPr lang="es-ES" sz="1200" kern="1200" baseline="0" dirty="0" smtClean="0">
                <a:solidFill>
                  <a:prstClr val="black"/>
                </a:solidFill>
                <a:latin typeface="+mn-lt"/>
                <a:ea typeface="+mn-ea"/>
                <a:cs typeface="+mn-cs"/>
              </a:rPr>
              <a:t> </a:t>
            </a:r>
            <a:r>
              <a:rPr lang="es-ES" sz="1200" kern="1200" dirty="0" smtClean="0">
                <a:solidFill>
                  <a:prstClr val="black"/>
                </a:solidFill>
                <a:latin typeface="+mn-lt"/>
                <a:ea typeface="+mn-ea"/>
                <a:cs typeface="+mn-cs"/>
              </a:rPr>
              <a:t>Tiene una teoría que lo sustenta basada en el </a:t>
            </a:r>
            <a:r>
              <a:rPr lang="es-ES" sz="1200" i="1" kern="1200" dirty="0" smtClean="0">
                <a:solidFill>
                  <a:prstClr val="black"/>
                </a:solidFill>
                <a:latin typeface="+mn-lt"/>
                <a:ea typeface="+mn-ea"/>
                <a:cs typeface="+mn-cs"/>
              </a:rPr>
              <a:t>Grammar of Graphics</a:t>
            </a:r>
            <a:r>
              <a:rPr lang="es-ES" sz="1200" kern="1200" dirty="0" smtClean="0">
                <a:solidFill>
                  <a:prstClr val="black"/>
                </a:solidFill>
                <a:latin typeface="+mn-lt"/>
                <a:ea typeface="+mn-ea"/>
                <a:cs typeface="+mn-cs"/>
              </a:rPr>
              <a:t> (</a:t>
            </a:r>
            <a:r>
              <a:rPr lang="es-ES" sz="1200" kern="1200" dirty="0" err="1" smtClean="0">
                <a:solidFill>
                  <a:prstClr val="black"/>
                </a:solidFill>
                <a:latin typeface="+mn-lt"/>
                <a:ea typeface="+mn-ea"/>
                <a:cs typeface="+mn-cs"/>
              </a:rPr>
              <a:t>Wilkinson</a:t>
            </a:r>
            <a:r>
              <a:rPr lang="es-ES" sz="1200" kern="1200" dirty="0" smtClean="0">
                <a:solidFill>
                  <a:prstClr val="black"/>
                </a:solidFill>
                <a:latin typeface="+mn-lt"/>
                <a:ea typeface="+mn-ea"/>
                <a:cs typeface="+mn-cs"/>
              </a:rPr>
              <a:t>).</a:t>
            </a:r>
          </a:p>
          <a:p>
            <a:endParaRPr lang="es-AR" dirty="0" smtClean="0"/>
          </a:p>
          <a:p>
            <a:r>
              <a:rPr lang="es-AR" dirty="0" smtClean="0"/>
              <a:t>ggplot2: </a:t>
            </a:r>
            <a:r>
              <a:rPr lang="es-AR" dirty="0" err="1" smtClean="0"/>
              <a:t>Elegant</a:t>
            </a:r>
            <a:r>
              <a:rPr lang="es-AR" dirty="0" smtClean="0"/>
              <a:t> Graphics </a:t>
            </a:r>
            <a:r>
              <a:rPr lang="es-AR" dirty="0" err="1" smtClean="0"/>
              <a:t>for</a:t>
            </a:r>
            <a:r>
              <a:rPr lang="es-AR" dirty="0" smtClean="0"/>
              <a:t> Data Analysis</a:t>
            </a:r>
          </a:p>
          <a:p>
            <a:endParaRPr lang="es-AR" dirty="0"/>
          </a:p>
        </p:txBody>
      </p:sp>
      <p:sp>
        <p:nvSpPr>
          <p:cNvPr id="4" name="3 Marcador de número de diapositiva"/>
          <p:cNvSpPr>
            <a:spLocks noGrp="1"/>
          </p:cNvSpPr>
          <p:nvPr>
            <p:ph type="sldNum" sz="quarter" idx="10"/>
          </p:nvPr>
        </p:nvSpPr>
        <p:spPr/>
        <p:txBody>
          <a:bodyPr/>
          <a:lstStyle/>
          <a:p>
            <a:fld id="{A44F142A-C4EB-4527-98AB-85155CA00F1D}" type="slidenum">
              <a:rPr lang="es-AR" smtClean="0"/>
              <a:t>55</a:t>
            </a:fld>
            <a:endParaRPr lang="es-AR"/>
          </a:p>
        </p:txBody>
      </p:sp>
    </p:spTree>
    <p:extLst>
      <p:ext uri="{BB962C8B-B14F-4D97-AF65-F5344CB8AC3E}">
        <p14:creationId xmlns:p14="http://schemas.microsoft.com/office/powerpoint/2010/main" val="3654309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ES_tradnl" dirty="0" smtClean="0"/>
              <a:t>MENCIONAR:</a:t>
            </a:r>
          </a:p>
          <a:p>
            <a:r>
              <a:rPr lang="es-ES_tradnl" dirty="0" smtClean="0"/>
              <a:t>Se busca</a:t>
            </a:r>
            <a:r>
              <a:rPr lang="es-ES_tradnl" baseline="0" dirty="0" smtClean="0"/>
              <a:t> dar lugar a minorías de género que no están bien representadas.</a:t>
            </a:r>
          </a:p>
          <a:p>
            <a:r>
              <a:rPr lang="es-ES_tradnl" baseline="0" dirty="0" smtClean="0"/>
              <a:t>Se busca promover un ambiente amigable, porque ese ambiente suele ser hostil para las minorías.</a:t>
            </a:r>
          </a:p>
          <a:p>
            <a:r>
              <a:rPr lang="es-ES_tradnl" baseline="0" dirty="0" smtClean="0"/>
              <a:t>Los hombres pueden ser miembros, pero tienen que ser aliados. Los disertantes son minorías.</a:t>
            </a:r>
            <a:endParaRPr lang="en-US" dirty="0"/>
          </a:p>
        </p:txBody>
      </p:sp>
    </p:spTree>
    <p:extLst>
      <p:ext uri="{BB962C8B-B14F-4D97-AF65-F5344CB8AC3E}">
        <p14:creationId xmlns:p14="http://schemas.microsoft.com/office/powerpoint/2010/main" val="2445456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eb0b8fa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eb0b8fa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428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430716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s-AR" sz="1100" b="0" i="0" u="none" strike="noStrike" cap="none" baseline="0" dirty="0" err="1" smtClean="0">
                <a:solidFill>
                  <a:srgbClr val="000000"/>
                </a:solidFill>
                <a:latin typeface="Arial"/>
                <a:ea typeface="Arial"/>
                <a:cs typeface="Arial"/>
                <a:sym typeface="Arial"/>
              </a:rPr>
              <a:t>Visualization</a:t>
            </a:r>
            <a:r>
              <a:rPr lang="es-AR" sz="1100" b="0" i="0" u="none" strike="noStrike" cap="none" baseline="0" dirty="0" smtClean="0">
                <a:solidFill>
                  <a:srgbClr val="000000"/>
                </a:solidFill>
                <a:latin typeface="Arial"/>
                <a:ea typeface="Arial"/>
                <a:cs typeface="Arial"/>
                <a:sym typeface="Arial"/>
              </a:rPr>
              <a:t> </a:t>
            </a:r>
            <a:r>
              <a:rPr lang="es-AR" sz="1100" b="0" i="0" u="none" strike="noStrike" cap="none" baseline="0" dirty="0" err="1" smtClean="0">
                <a:solidFill>
                  <a:srgbClr val="000000"/>
                </a:solidFill>
                <a:latin typeface="Arial"/>
                <a:ea typeface="Arial"/>
                <a:cs typeface="Arial"/>
                <a:sym typeface="Arial"/>
              </a:rPr>
              <a:t>is</a:t>
            </a:r>
            <a:r>
              <a:rPr lang="es-AR" sz="1100" b="0" i="0" u="none" strike="noStrike" cap="none" baseline="0" dirty="0" smtClean="0">
                <a:solidFill>
                  <a:srgbClr val="000000"/>
                </a:solidFill>
                <a:latin typeface="Arial"/>
                <a:ea typeface="Arial"/>
                <a:cs typeface="Arial"/>
                <a:sym typeface="Arial"/>
              </a:rPr>
              <a:t> </a:t>
            </a:r>
            <a:r>
              <a:rPr lang="en-US" sz="1100" b="0" i="0" u="none" strike="noStrike" cap="none" baseline="0" dirty="0" smtClean="0">
                <a:solidFill>
                  <a:srgbClr val="000000"/>
                </a:solidFill>
                <a:latin typeface="Arial"/>
                <a:ea typeface="Arial"/>
                <a:cs typeface="Arial"/>
                <a:sym typeface="Arial"/>
              </a:rPr>
              <a:t>a medium: a way to explore, present, and express meaning in data.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642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394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9e2a18d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9e2a18d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2314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smtClean="0"/>
              <a:t> No sólo interesa la belleza de los gráficos sino también que se entienda lo que queremos transmitir, también es importante la funcionalidad.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74915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A108B2A2-3E45-4824-BC17-1F2F866BF672}" type="datetimeFigureOut">
              <a:rPr lang="es-AR" smtClean="0"/>
              <a:t>11/2/2020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8BAA12C-6F2D-4A0B-92C5-87F3E59209CD}" type="slidenum">
              <a:rPr lang="es-AR" smtClean="0"/>
              <a:t>‹Nº›</a:t>
            </a:fld>
            <a:endParaRPr lang="es-AR"/>
          </a:p>
        </p:txBody>
      </p:sp>
    </p:spTree>
    <p:extLst>
      <p:ext uri="{BB962C8B-B14F-4D97-AF65-F5344CB8AC3E}">
        <p14:creationId xmlns:p14="http://schemas.microsoft.com/office/powerpoint/2010/main" val="46552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colo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44425" y="422500"/>
            <a:ext cx="3226800" cy="857400"/>
          </a:xfrm>
          <a:prstGeom prst="rect">
            <a:avLst/>
          </a:prstGeom>
        </p:spPr>
        <p:txBody>
          <a:bodyPr lIns="91425" tIns="91425" rIns="91425" bIns="91425" anchor="t" anchorCtr="0"/>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a:endParaRPr/>
          </a:p>
        </p:txBody>
      </p:sp>
      <p:sp>
        <p:nvSpPr>
          <p:cNvPr id="49" name="Shape 49"/>
          <p:cNvSpPr/>
          <p:nvPr/>
        </p:nvSpPr>
        <p:spPr>
          <a:xfrm>
            <a:off x="579000" y="579001"/>
            <a:ext cx="54300" cy="675599"/>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50" name="Shape 50"/>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1" name="Shape 51"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extLst>
      <p:ext uri="{BB962C8B-B14F-4D97-AF65-F5344CB8AC3E}">
        <p14:creationId xmlns:p14="http://schemas.microsoft.com/office/powerpoint/2010/main" val="3924543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8"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serialmentor.com/dataviz" TargetMode="External"/><Relationship Id="rId4" Type="http://schemas.openxmlformats.org/officeDocument/2006/relationships/hyperlink" Target="https://serialmentor.com/dataviz/"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32.xml"/><Relationship Id="rId7"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3.png"/><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4.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cedricscherer.netlify.com/"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hyperlink" Target="https://www.data-to-viz.com/" TargetMode="External"/><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jkunst.com/blog/" TargetMode="Externa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79.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AR"/>
          </a:p>
        </p:txBody>
      </p:sp>
      <p:sp>
        <p:nvSpPr>
          <p:cNvPr id="3" name="2 Marcador de texto"/>
          <p:cNvSpPr>
            <a:spLocks noGrp="1"/>
          </p:cNvSpPr>
          <p:nvPr>
            <p:ph type="body" idx="1"/>
          </p:nvPr>
        </p:nvSpPr>
        <p:spPr/>
        <p:txBody>
          <a:bodyPr/>
          <a:lstStyle/>
          <a:p>
            <a:endParaRPr lang="es-A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pic>
        <p:nvPicPr>
          <p:cNvPr id="6"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pic>
        <p:nvPicPr>
          <p:cNvPr id="7" name="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520" y="2315741"/>
            <a:ext cx="3372959" cy="1088214"/>
          </a:xfrm>
          <a:prstGeom prst="rect">
            <a:avLst/>
          </a:prstGeom>
        </p:spPr>
      </p:pic>
    </p:spTree>
    <p:extLst>
      <p:ext uri="{BB962C8B-B14F-4D97-AF65-F5344CB8AC3E}">
        <p14:creationId xmlns:p14="http://schemas.microsoft.com/office/powerpoint/2010/main" val="41899984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CCFB1"/>
        </a:solidFill>
        <a:effectLst/>
      </p:bgPr>
    </p:bg>
    <p:spTree>
      <p:nvGrpSpPr>
        <p:cNvPr id="1" name="Shape 68"/>
        <p:cNvGrpSpPr/>
        <p:nvPr/>
      </p:nvGrpSpPr>
      <p:grpSpPr>
        <a:xfrm>
          <a:off x="0" y="0"/>
          <a:ext cx="0" cy="0"/>
          <a:chOff x="0" y="0"/>
          <a:chExt cx="0" cy="0"/>
        </a:xfrm>
      </p:grpSpPr>
      <p:sp>
        <p:nvSpPr>
          <p:cNvPr id="70" name="Google Shape;70;p16"/>
          <p:cNvSpPr txBox="1">
            <a:spLocks noGrp="1"/>
          </p:cNvSpPr>
          <p:nvPr>
            <p:ph type="body" idx="1"/>
          </p:nvPr>
        </p:nvSpPr>
        <p:spPr>
          <a:xfrm>
            <a:off x="439124" y="1832675"/>
            <a:ext cx="8393175" cy="1376439"/>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lang="es-MX" sz="2000" dirty="0" smtClean="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lang="es-MX"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1000"/>
              </a:spcBef>
              <a:spcAft>
                <a:spcPts val="0"/>
              </a:spcAft>
              <a:buClr>
                <a:schemeClr val="dk1"/>
              </a:buClr>
              <a:buSzPts val="1100"/>
              <a:buFont typeface="Arial"/>
              <a:buNone/>
            </a:pPr>
            <a:r>
              <a:rPr lang="es-419" sz="1200" i="1" dirty="0" smtClean="0">
                <a:solidFill>
                  <a:schemeClr val="dk1"/>
                </a:solidFill>
                <a:latin typeface="Aller" panose="020B0503030302020204" pitchFamily="34" charset="0"/>
                <a:ea typeface="Allerta"/>
                <a:cs typeface="Allerta"/>
                <a:sym typeface="Allerta"/>
              </a:rPr>
              <a:t>                                                                                        </a:t>
            </a:r>
            <a:endParaRPr dirty="0"/>
          </a:p>
        </p:txBody>
      </p:sp>
      <p:pic>
        <p:nvPicPr>
          <p:cNvPr id="9"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sp>
        <p:nvSpPr>
          <p:cNvPr id="2" name="Rectángulo 1"/>
          <p:cNvSpPr/>
          <p:nvPr/>
        </p:nvSpPr>
        <p:spPr>
          <a:xfrm>
            <a:off x="958924" y="1859178"/>
            <a:ext cx="1338470" cy="1258957"/>
          </a:xfrm>
          <a:prstGeom prst="rect">
            <a:avLst/>
          </a:prstGeom>
          <a:solidFill>
            <a:srgbClr val="2C20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1600" dirty="0" smtClean="0">
                <a:latin typeface="Aller" panose="020B0503030302020204" pitchFamily="34" charset="0"/>
              </a:rPr>
              <a:t>El </a:t>
            </a:r>
            <a:r>
              <a:rPr lang="es-MX" sz="1600" dirty="0">
                <a:latin typeface="Aller" panose="020B0503030302020204" pitchFamily="34" charset="0"/>
              </a:rPr>
              <a:t>mundo real</a:t>
            </a:r>
            <a:endParaRPr lang="es-AR" sz="1600" dirty="0">
              <a:latin typeface="Aller" panose="020B0503030302020204" pitchFamily="34" charset="0"/>
            </a:endParaRPr>
          </a:p>
        </p:txBody>
      </p:sp>
      <p:sp>
        <p:nvSpPr>
          <p:cNvPr id="8" name="Rectángulo 7"/>
          <p:cNvSpPr/>
          <p:nvPr/>
        </p:nvSpPr>
        <p:spPr>
          <a:xfrm>
            <a:off x="3768381" y="1832675"/>
            <a:ext cx="1338470" cy="1258957"/>
          </a:xfrm>
          <a:prstGeom prst="rect">
            <a:avLst/>
          </a:prstGeom>
          <a:solidFill>
            <a:srgbClr val="2C204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1600" dirty="0" smtClean="0">
                <a:latin typeface="Aller" panose="020B0503030302020204" pitchFamily="34" charset="0"/>
              </a:rPr>
              <a:t>Datos</a:t>
            </a:r>
            <a:endParaRPr lang="es-AR" sz="1600" dirty="0">
              <a:latin typeface="Aller" panose="020B0503030302020204" pitchFamily="34" charset="0"/>
            </a:endParaRPr>
          </a:p>
        </p:txBody>
      </p:sp>
      <p:sp>
        <p:nvSpPr>
          <p:cNvPr id="10" name="Rectángulo 9"/>
          <p:cNvSpPr/>
          <p:nvPr/>
        </p:nvSpPr>
        <p:spPr>
          <a:xfrm>
            <a:off x="6887403" y="1861562"/>
            <a:ext cx="1338470" cy="1258957"/>
          </a:xfrm>
          <a:prstGeom prst="rect">
            <a:avLst/>
          </a:prstGeom>
          <a:solidFill>
            <a:srgbClr val="2C204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sz="1600" dirty="0" smtClean="0">
                <a:latin typeface="Aller" panose="020B0503030302020204" pitchFamily="34" charset="0"/>
              </a:rPr>
              <a:t>Formas y colores</a:t>
            </a:r>
            <a:endParaRPr lang="es-AR" sz="1600" dirty="0">
              <a:latin typeface="Aller" panose="020B0503030302020204" pitchFamily="34" charset="0"/>
            </a:endParaRPr>
          </a:p>
        </p:txBody>
      </p:sp>
      <p:cxnSp>
        <p:nvCxnSpPr>
          <p:cNvPr id="12" name="Conector recto 11"/>
          <p:cNvCxnSpPr>
            <a:stCxn id="2" idx="3"/>
            <a:endCxn id="8" idx="1"/>
          </p:cNvCxnSpPr>
          <p:nvPr/>
        </p:nvCxnSpPr>
        <p:spPr>
          <a:xfrm flipV="1">
            <a:off x="2297394" y="2462154"/>
            <a:ext cx="1470987" cy="26503"/>
          </a:xfrm>
          <a:prstGeom prst="line">
            <a:avLst/>
          </a:prstGeom>
          <a:ln w="222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Conector recto 14"/>
          <p:cNvCxnSpPr/>
          <p:nvPr/>
        </p:nvCxnSpPr>
        <p:spPr>
          <a:xfrm>
            <a:off x="5093927" y="2462151"/>
            <a:ext cx="1779895" cy="1"/>
          </a:xfrm>
          <a:prstGeom prst="line">
            <a:avLst/>
          </a:prstGeom>
          <a:ln w="222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Conector recto de flecha 13"/>
          <p:cNvCxnSpPr/>
          <p:nvPr/>
        </p:nvCxnSpPr>
        <p:spPr>
          <a:xfrm flipV="1">
            <a:off x="2429912" y="1404730"/>
            <a:ext cx="5309357" cy="13253"/>
          </a:xfrm>
          <a:prstGeom prst="straightConnector1">
            <a:avLst/>
          </a:prstGeom>
          <a:ln>
            <a:solidFill>
              <a:srgbClr val="2C204D"/>
            </a:solidFill>
            <a:tailEnd type="triangle"/>
          </a:ln>
        </p:spPr>
        <p:style>
          <a:lnRef idx="2">
            <a:schemeClr val="accent2"/>
          </a:lnRef>
          <a:fillRef idx="0">
            <a:schemeClr val="accent2"/>
          </a:fillRef>
          <a:effectRef idx="1">
            <a:schemeClr val="accent2"/>
          </a:effectRef>
          <a:fontRef idx="minor">
            <a:schemeClr val="tx1"/>
          </a:fontRef>
        </p:style>
      </p:cxnSp>
      <p:cxnSp>
        <p:nvCxnSpPr>
          <p:cNvPr id="18" name="Conector recto de flecha 17"/>
          <p:cNvCxnSpPr/>
          <p:nvPr/>
        </p:nvCxnSpPr>
        <p:spPr>
          <a:xfrm flipV="1">
            <a:off x="1481316" y="3427066"/>
            <a:ext cx="5309357" cy="10953"/>
          </a:xfrm>
          <a:prstGeom prst="straightConnector1">
            <a:avLst/>
          </a:prstGeom>
          <a:ln>
            <a:solidFill>
              <a:srgbClr val="2C204D"/>
            </a:solidFill>
            <a:headEnd type="triangle"/>
            <a:tailEnd type="none"/>
          </a:ln>
        </p:spPr>
        <p:style>
          <a:lnRef idx="2">
            <a:schemeClr val="accent2"/>
          </a:lnRef>
          <a:fillRef idx="0">
            <a:schemeClr val="accent2"/>
          </a:fillRef>
          <a:effectRef idx="1">
            <a:schemeClr val="accent2"/>
          </a:effectRef>
          <a:fontRef idx="minor">
            <a:schemeClr val="tx1"/>
          </a:fontRef>
        </p:style>
      </p:cxnSp>
      <p:sp>
        <p:nvSpPr>
          <p:cNvPr id="16" name="CuadroTexto 15"/>
          <p:cNvSpPr txBox="1"/>
          <p:nvPr/>
        </p:nvSpPr>
        <p:spPr>
          <a:xfrm>
            <a:off x="771011" y="1203519"/>
            <a:ext cx="1714295" cy="369332"/>
          </a:xfrm>
          <a:prstGeom prst="rect">
            <a:avLst/>
          </a:prstGeom>
          <a:noFill/>
        </p:spPr>
        <p:txBody>
          <a:bodyPr wrap="square" rtlCol="0">
            <a:spAutoFit/>
          </a:bodyPr>
          <a:lstStyle/>
          <a:p>
            <a:pPr algn="ctr"/>
            <a:r>
              <a:rPr lang="es-MX" sz="1800" dirty="0" smtClean="0">
                <a:solidFill>
                  <a:srgbClr val="2C204D"/>
                </a:solidFill>
                <a:latin typeface="Aller" panose="020B0503030302020204" pitchFamily="34" charset="0"/>
              </a:rPr>
              <a:t>Visualización</a:t>
            </a:r>
            <a:endParaRPr lang="es-AR" sz="1800" dirty="0">
              <a:solidFill>
                <a:srgbClr val="2C204D"/>
              </a:solidFill>
              <a:latin typeface="Aller" panose="020B0503030302020204" pitchFamily="34" charset="0"/>
            </a:endParaRPr>
          </a:p>
        </p:txBody>
      </p:sp>
      <p:sp>
        <p:nvSpPr>
          <p:cNvPr id="20" name="CuadroTexto 19"/>
          <p:cNvSpPr txBox="1"/>
          <p:nvPr/>
        </p:nvSpPr>
        <p:spPr>
          <a:xfrm>
            <a:off x="6699490" y="3227770"/>
            <a:ext cx="1795153" cy="369332"/>
          </a:xfrm>
          <a:prstGeom prst="rect">
            <a:avLst/>
          </a:prstGeom>
          <a:noFill/>
        </p:spPr>
        <p:txBody>
          <a:bodyPr wrap="square" rtlCol="0">
            <a:spAutoFit/>
          </a:bodyPr>
          <a:lstStyle/>
          <a:p>
            <a:pPr algn="ctr"/>
            <a:r>
              <a:rPr lang="es-MX" sz="1800" dirty="0" smtClean="0">
                <a:solidFill>
                  <a:srgbClr val="2C204D"/>
                </a:solidFill>
                <a:latin typeface="Aller" panose="020B0503030302020204" pitchFamily="34" charset="0"/>
              </a:rPr>
              <a:t>Interpretación</a:t>
            </a:r>
            <a:endParaRPr lang="es-AR" sz="1800" dirty="0">
              <a:solidFill>
                <a:srgbClr val="2C204D"/>
              </a:solidFill>
              <a:latin typeface="Aller" panose="020B0503030302020204" pitchFamily="34" charset="0"/>
            </a:endParaRPr>
          </a:p>
        </p:txBody>
      </p:sp>
      <p:sp>
        <p:nvSpPr>
          <p:cNvPr id="21" name="Google Shape;69;p16"/>
          <p:cNvSpPr txBox="1">
            <a:spLocks/>
          </p:cNvSpPr>
          <p:nvPr/>
        </p:nvSpPr>
        <p:spPr>
          <a:xfrm>
            <a:off x="3972796" y="4419122"/>
            <a:ext cx="350524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spcBef>
                <a:spcPts val="1000"/>
              </a:spcBef>
              <a:buSzPts val="1100"/>
            </a:pPr>
            <a:r>
              <a:rPr lang="es-419" sz="1000" i="1" dirty="0" err="1" smtClean="0">
                <a:solidFill>
                  <a:srgbClr val="2C204D"/>
                </a:solidFill>
                <a:latin typeface="Aller" panose="020B0503030302020204" pitchFamily="34" charset="0"/>
                <a:ea typeface="Allerta"/>
                <a:cs typeface="Allerta"/>
                <a:sym typeface="Allerta"/>
              </a:rPr>
              <a:t>Source</a:t>
            </a:r>
            <a:r>
              <a:rPr lang="es-419" sz="1000" i="1" dirty="0" smtClean="0">
                <a:solidFill>
                  <a:srgbClr val="2C204D"/>
                </a:solidFill>
                <a:latin typeface="Aller" panose="020B0503030302020204" pitchFamily="34" charset="0"/>
                <a:ea typeface="Allerta"/>
                <a:cs typeface="Allerta"/>
                <a:sym typeface="Allerta"/>
              </a:rPr>
              <a:t>: </a:t>
            </a:r>
            <a:r>
              <a:rPr lang="es-419" sz="1000" i="1" dirty="0" err="1" smtClean="0">
                <a:solidFill>
                  <a:srgbClr val="2C204D"/>
                </a:solidFill>
                <a:latin typeface="Aller" panose="020B0503030302020204" pitchFamily="34" charset="0"/>
                <a:ea typeface="Allerta"/>
                <a:cs typeface="Allerta"/>
                <a:sym typeface="Allerta"/>
              </a:rPr>
              <a:t>Nathan</a:t>
            </a:r>
            <a:r>
              <a:rPr lang="es-419" sz="1000" i="1" dirty="0" smtClean="0">
                <a:solidFill>
                  <a:srgbClr val="2C204D"/>
                </a:solidFill>
                <a:latin typeface="Aller" panose="020B0503030302020204" pitchFamily="34" charset="0"/>
                <a:ea typeface="Allerta"/>
                <a:cs typeface="Allerta"/>
                <a:sym typeface="Allerta"/>
              </a:rPr>
              <a:t> </a:t>
            </a:r>
            <a:r>
              <a:rPr lang="es-419" sz="1000" i="1" dirty="0" err="1">
                <a:solidFill>
                  <a:srgbClr val="2C204D"/>
                </a:solidFill>
                <a:latin typeface="Aller" panose="020B0503030302020204" pitchFamily="34" charset="0"/>
                <a:ea typeface="Allerta"/>
                <a:cs typeface="Allerta"/>
                <a:sym typeface="Allerta"/>
              </a:rPr>
              <a:t>Yau</a:t>
            </a:r>
            <a:r>
              <a:rPr lang="es-419" sz="1000" i="1" dirty="0">
                <a:solidFill>
                  <a:srgbClr val="2C204D"/>
                </a:solidFill>
                <a:latin typeface="Aller" panose="020B0503030302020204" pitchFamily="34" charset="0"/>
                <a:ea typeface="Allerta"/>
                <a:cs typeface="Allerta"/>
                <a:sym typeface="Allerta"/>
              </a:rPr>
              <a:t>, escritor del libro </a:t>
            </a:r>
            <a:r>
              <a:rPr lang="es-419" sz="1000" b="1" i="1" dirty="0" smtClean="0">
                <a:solidFill>
                  <a:srgbClr val="2C204D"/>
                </a:solidFill>
                <a:latin typeface="Aller" panose="020B0503030302020204" pitchFamily="34" charset="0"/>
                <a:ea typeface="Allerta"/>
                <a:cs typeface="Allerta"/>
                <a:sym typeface="Allerta"/>
              </a:rPr>
              <a:t>Data </a:t>
            </a:r>
            <a:r>
              <a:rPr lang="es-419" sz="1000" b="1" i="1" dirty="0" err="1" smtClean="0">
                <a:solidFill>
                  <a:srgbClr val="2C204D"/>
                </a:solidFill>
                <a:latin typeface="Aller" panose="020B0503030302020204" pitchFamily="34" charset="0"/>
                <a:ea typeface="Allerta"/>
                <a:cs typeface="Allerta"/>
                <a:sym typeface="Allerta"/>
              </a:rPr>
              <a:t>Points</a:t>
            </a:r>
            <a:r>
              <a:rPr lang="es-419" sz="1000" b="1" i="1" dirty="0" smtClean="0">
                <a:solidFill>
                  <a:srgbClr val="2C204D"/>
                </a:solidFill>
                <a:latin typeface="Aller" panose="020B0503030302020204" pitchFamily="34" charset="0"/>
                <a:ea typeface="Allerta"/>
                <a:cs typeface="Allerta"/>
                <a:sym typeface="Allerta"/>
              </a:rPr>
              <a:t>.</a:t>
            </a:r>
            <a:endParaRPr lang="es-419" sz="1000" b="1" i="1" dirty="0">
              <a:solidFill>
                <a:srgbClr val="2C204D"/>
              </a:solidFill>
              <a:latin typeface="Aller" panose="020B0503030302020204" pitchFamily="34" charset="0"/>
              <a:ea typeface="Calibri"/>
              <a:cs typeface="Calibri"/>
              <a:sym typeface="Calibri"/>
            </a:endParaRPr>
          </a:p>
        </p:txBody>
      </p:sp>
    </p:spTree>
    <p:extLst>
      <p:ext uri="{BB962C8B-B14F-4D97-AF65-F5344CB8AC3E}">
        <p14:creationId xmlns:p14="http://schemas.microsoft.com/office/powerpoint/2010/main" val="203642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2">
            <a:alphaModFix/>
          </a:blip>
          <a:stretch>
            <a:fillRect/>
          </a:stretch>
        </p:blipFill>
        <p:spPr>
          <a:xfrm>
            <a:off x="7978034" y="4180381"/>
            <a:ext cx="1000725" cy="786900"/>
          </a:xfrm>
          <a:prstGeom prst="rect">
            <a:avLst/>
          </a:prstGeom>
          <a:noFill/>
          <a:ln>
            <a:noFill/>
          </a:ln>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1" y="225084"/>
            <a:ext cx="7612274" cy="4389119"/>
          </a:xfrm>
          <a:prstGeom prst="rect">
            <a:avLst/>
          </a:prstGeom>
        </p:spPr>
      </p:pic>
      <p:sp>
        <p:nvSpPr>
          <p:cNvPr id="13" name="Google Shape;69;p16"/>
          <p:cNvSpPr txBox="1">
            <a:spLocks/>
          </p:cNvSpPr>
          <p:nvPr/>
        </p:nvSpPr>
        <p:spPr>
          <a:xfrm>
            <a:off x="5611660" y="4569434"/>
            <a:ext cx="1841326" cy="440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lnSpc>
                <a:spcPct val="115000"/>
              </a:lnSpc>
              <a:spcBef>
                <a:spcPts val="1000"/>
              </a:spcBef>
              <a:buSzPts val="1100"/>
            </a:pPr>
            <a:r>
              <a:rPr lang="es-AR" sz="1000" b="1" dirty="0" err="1">
                <a:solidFill>
                  <a:srgbClr val="41B6A6"/>
                </a:solidFill>
                <a:latin typeface="Aller" panose="020B0503030302020204" pitchFamily="34" charset="0"/>
              </a:rPr>
              <a:t>Source</a:t>
            </a:r>
            <a:r>
              <a:rPr lang="es-AR" sz="1000" b="1" dirty="0">
                <a:solidFill>
                  <a:srgbClr val="41B6A6"/>
                </a:solidFill>
                <a:latin typeface="Aller" panose="020B0503030302020204" pitchFamily="34" charset="0"/>
              </a:rPr>
              <a:t>: @</a:t>
            </a:r>
            <a:r>
              <a:rPr lang="es-AR" sz="1000" b="1" dirty="0" err="1">
                <a:solidFill>
                  <a:srgbClr val="41B6A6"/>
                </a:solidFill>
                <a:latin typeface="Aller" panose="020B0503030302020204" pitchFamily="34" charset="0"/>
              </a:rPr>
              <a:t>jakekaupp</a:t>
            </a:r>
            <a:endParaRPr lang="es-AR" sz="1000" b="1" dirty="0">
              <a:solidFill>
                <a:srgbClr val="41B6A6"/>
              </a:solidFill>
              <a:latin typeface="Aller" panose="020B0503030302020204" pitchFamily="34" charset="0"/>
            </a:endParaRPr>
          </a:p>
        </p:txBody>
      </p:sp>
    </p:spTree>
    <p:extLst>
      <p:ext uri="{BB962C8B-B14F-4D97-AF65-F5344CB8AC3E}">
        <p14:creationId xmlns:p14="http://schemas.microsoft.com/office/powerpoint/2010/main" val="12899767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2">
            <a:alphaModFix/>
          </a:blip>
          <a:stretch>
            <a:fillRect/>
          </a:stretch>
        </p:blipFill>
        <p:spPr>
          <a:xfrm>
            <a:off x="7978034" y="4180381"/>
            <a:ext cx="1000725" cy="786900"/>
          </a:xfrm>
          <a:prstGeom prst="rect">
            <a:avLst/>
          </a:prstGeom>
          <a:noFill/>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98" y="506437"/>
            <a:ext cx="6688610" cy="4180381"/>
          </a:xfrm>
          <a:prstGeom prst="rect">
            <a:avLst/>
          </a:prstGeom>
        </p:spPr>
      </p:pic>
      <p:sp>
        <p:nvSpPr>
          <p:cNvPr id="5" name="Google Shape;69;p16"/>
          <p:cNvSpPr txBox="1">
            <a:spLocks/>
          </p:cNvSpPr>
          <p:nvPr/>
        </p:nvSpPr>
        <p:spPr>
          <a:xfrm>
            <a:off x="5611660" y="4569434"/>
            <a:ext cx="1841326" cy="440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lnSpc>
                <a:spcPct val="115000"/>
              </a:lnSpc>
              <a:spcBef>
                <a:spcPts val="1000"/>
              </a:spcBef>
              <a:buSzPts val="1100"/>
            </a:pPr>
            <a:r>
              <a:rPr lang="es-AR" sz="1000" b="1" dirty="0" err="1">
                <a:solidFill>
                  <a:srgbClr val="41B6A6"/>
                </a:solidFill>
                <a:latin typeface="Aller" panose="020B0503030302020204" pitchFamily="34" charset="0"/>
              </a:rPr>
              <a:t>Source</a:t>
            </a:r>
            <a:r>
              <a:rPr lang="es-AR" sz="1000" b="1" dirty="0">
                <a:solidFill>
                  <a:srgbClr val="41B6A6"/>
                </a:solidFill>
                <a:latin typeface="Aller" panose="020B0503030302020204" pitchFamily="34" charset="0"/>
              </a:rPr>
              <a:t>: @</a:t>
            </a:r>
            <a:r>
              <a:rPr lang="es-AR" sz="1000" b="1" dirty="0" err="1">
                <a:solidFill>
                  <a:srgbClr val="41B6A6"/>
                </a:solidFill>
                <a:latin typeface="Aller" panose="020B0503030302020204" pitchFamily="34" charset="0"/>
              </a:rPr>
              <a:t>jakekaupp</a:t>
            </a:r>
            <a:endParaRPr lang="es-AR" sz="1000" b="1" dirty="0">
              <a:solidFill>
                <a:srgbClr val="41B6A6"/>
              </a:solidFill>
              <a:latin typeface="Aller" panose="020B0503030302020204" pitchFamily="34" charset="0"/>
            </a:endParaRPr>
          </a:p>
        </p:txBody>
      </p:sp>
    </p:spTree>
    <p:extLst>
      <p:ext uri="{BB962C8B-B14F-4D97-AF65-F5344CB8AC3E}">
        <p14:creationId xmlns:p14="http://schemas.microsoft.com/office/powerpoint/2010/main" val="1694159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BCFB0"/>
        </a:soli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11700" y="445025"/>
            <a:ext cx="8520600" cy="572700"/>
          </a:xfrm>
          <a:prstGeom prst="rect">
            <a:avLst/>
          </a:prstGeom>
          <a:solidFill>
            <a:srgbClr val="9BCFB0"/>
          </a:solidFill>
        </p:spPr>
        <p:txBody>
          <a:bodyPr spcFirstLastPara="1" wrap="square" lIns="91425" tIns="91425" rIns="91425" bIns="91425" anchor="t" anchorCtr="0">
            <a:noAutofit/>
          </a:bodyPr>
          <a:lstStyle/>
          <a:p>
            <a:pPr lvl="0">
              <a:lnSpc>
                <a:spcPct val="115000"/>
              </a:lnSpc>
              <a:spcAft>
                <a:spcPts val="1000"/>
              </a:spcAft>
              <a:buSzPts val="1100"/>
            </a:pPr>
            <a:r>
              <a:rPr lang="es-419" sz="3600" dirty="0" smtClean="0">
                <a:solidFill>
                  <a:srgbClr val="2C204D"/>
                </a:solidFill>
                <a:latin typeface="Aller" panose="020B0503030302020204" pitchFamily="34" charset="0"/>
                <a:ea typeface="Allerta"/>
                <a:cs typeface="Allerta"/>
                <a:sym typeface="Allerta"/>
              </a:rPr>
              <a:t>¿Y </a:t>
            </a:r>
            <a:r>
              <a:rPr lang="es-419" sz="3600" dirty="0">
                <a:solidFill>
                  <a:srgbClr val="2C204D"/>
                </a:solidFill>
                <a:latin typeface="Aller" panose="020B0503030302020204" pitchFamily="34" charset="0"/>
                <a:ea typeface="Allerta"/>
                <a:cs typeface="Allerta"/>
                <a:sym typeface="Allerta"/>
              </a:rPr>
              <a:t>Para qué visualizamos</a:t>
            </a:r>
            <a:r>
              <a:rPr lang="es-419" sz="3600" dirty="0" smtClean="0">
                <a:solidFill>
                  <a:srgbClr val="2C204D"/>
                </a:solidFill>
                <a:latin typeface="Aller" panose="020B0503030302020204" pitchFamily="34" charset="0"/>
                <a:ea typeface="Allerta"/>
                <a:cs typeface="Allerta"/>
                <a:sym typeface="Allerta"/>
              </a:rPr>
              <a:t>? </a:t>
            </a:r>
            <a:endParaRPr sz="3600" dirty="0">
              <a:solidFill>
                <a:srgbClr val="2C204D"/>
              </a:solidFill>
              <a:latin typeface="Aller" panose="020B0503030302020204" pitchFamily="34" charset="0"/>
              <a:ea typeface="Allerta"/>
              <a:cs typeface="Allerta"/>
              <a:sym typeface="Allerta"/>
            </a:endParaRPr>
          </a:p>
        </p:txBody>
      </p:sp>
      <p:sp>
        <p:nvSpPr>
          <p:cNvPr id="70" name="Google Shape;70;p16"/>
          <p:cNvSpPr txBox="1">
            <a:spLocks noGrp="1"/>
          </p:cNvSpPr>
          <p:nvPr>
            <p:ph type="body" idx="1"/>
          </p:nvPr>
        </p:nvSpPr>
        <p:spPr>
          <a:xfrm>
            <a:off x="439124" y="1364567"/>
            <a:ext cx="8393175" cy="1492512"/>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419" sz="2000" dirty="0" smtClean="0">
                <a:solidFill>
                  <a:srgbClr val="2C204D"/>
                </a:solidFill>
                <a:latin typeface="Aller Light" panose="020B0503040302020204" pitchFamily="34" charset="0"/>
                <a:ea typeface="Allerta"/>
                <a:cs typeface="Allerta"/>
                <a:sym typeface="Allerta"/>
              </a:rPr>
              <a:t>Para </a:t>
            </a:r>
            <a:r>
              <a:rPr lang="es-419" sz="2000" dirty="0" smtClean="0">
                <a:solidFill>
                  <a:srgbClr val="2C204D"/>
                </a:solidFill>
                <a:latin typeface="Aller" panose="020B0503030302020204" pitchFamily="34" charset="0"/>
                <a:ea typeface="Allerta"/>
                <a:cs typeface="Allerta"/>
                <a:sym typeface="Allerta"/>
              </a:rPr>
              <a:t>expresar </a:t>
            </a:r>
            <a:r>
              <a:rPr lang="es-419" sz="2000" dirty="0" smtClean="0">
                <a:solidFill>
                  <a:srgbClr val="2C204D"/>
                </a:solidFill>
                <a:latin typeface="Aller Light" panose="020B0503040302020204" pitchFamily="34" charset="0"/>
                <a:ea typeface="Allerta"/>
                <a:cs typeface="Allerta"/>
                <a:sym typeface="Allerta"/>
              </a:rPr>
              <a:t>y </a:t>
            </a:r>
            <a:r>
              <a:rPr lang="es-419" sz="2000" dirty="0" smtClean="0">
                <a:solidFill>
                  <a:srgbClr val="2C204D"/>
                </a:solidFill>
                <a:latin typeface="Aller" panose="020B0503030302020204" pitchFamily="34" charset="0"/>
                <a:ea typeface="Allerta"/>
                <a:cs typeface="Allerta"/>
                <a:sym typeface="Allerta"/>
              </a:rPr>
              <a:t>transmitir </a:t>
            </a:r>
            <a:r>
              <a:rPr lang="es-419" sz="2000" dirty="0" smtClean="0">
                <a:solidFill>
                  <a:srgbClr val="2C204D"/>
                </a:solidFill>
                <a:latin typeface="Aller Light" panose="020B0503040302020204" pitchFamily="34" charset="0"/>
                <a:ea typeface="Allerta"/>
                <a:cs typeface="Allerta"/>
                <a:sym typeface="Allerta"/>
              </a:rPr>
              <a:t>el </a:t>
            </a:r>
            <a:r>
              <a:rPr lang="es-419" sz="2000" dirty="0" smtClean="0">
                <a:solidFill>
                  <a:srgbClr val="2C204D"/>
                </a:solidFill>
                <a:latin typeface="Aller" panose="020B0503030302020204" pitchFamily="34" charset="0"/>
                <a:ea typeface="Allerta"/>
                <a:cs typeface="Allerta"/>
                <a:sym typeface="Allerta"/>
              </a:rPr>
              <a:t>significado de los </a:t>
            </a:r>
            <a:r>
              <a:rPr lang="es-419" sz="2000" dirty="0">
                <a:solidFill>
                  <a:srgbClr val="2C204D"/>
                </a:solidFill>
                <a:latin typeface="Aller" panose="020B0503030302020204" pitchFamily="34" charset="0"/>
                <a:ea typeface="Allerta"/>
                <a:cs typeface="Allerta"/>
                <a:sym typeface="Allerta"/>
              </a:rPr>
              <a:t>datos </a:t>
            </a:r>
            <a:r>
              <a:rPr lang="es-419" sz="2000" dirty="0">
                <a:solidFill>
                  <a:srgbClr val="2C204D"/>
                </a:solidFill>
                <a:latin typeface="Aller Light" panose="020B0503040302020204" pitchFamily="34" charset="0"/>
                <a:ea typeface="Allerta"/>
                <a:cs typeface="Allerta"/>
                <a:sym typeface="Allerta"/>
              </a:rPr>
              <a:t>de manera precisa, clara, atractiva, imaginativa, bella y confiable con el objetivo de informar al público, a nuestro público. </a:t>
            </a:r>
            <a:endParaRPr lang="es-419" sz="2000" dirty="0" smtClean="0">
              <a:solidFill>
                <a:srgbClr val="2C204D"/>
              </a:solidFill>
              <a:latin typeface="Aller Light" panose="020B0503040302020204" pitchFamily="34" charset="0"/>
              <a:ea typeface="Allerta"/>
              <a:cs typeface="Allerta"/>
              <a:sym typeface="Allerta"/>
            </a:endParaRPr>
          </a:p>
          <a:p>
            <a:pPr marL="0" lvl="0" indent="0" algn="just" rtl="0">
              <a:lnSpc>
                <a:spcPct val="115000"/>
              </a:lnSpc>
              <a:spcBef>
                <a:spcPts val="0"/>
              </a:spcBef>
              <a:spcAft>
                <a:spcPts val="0"/>
              </a:spcAft>
              <a:buNone/>
            </a:pPr>
            <a:endParaRPr lang="es-MX" sz="2000" dirty="0" smtClean="0">
              <a:solidFill>
                <a:srgbClr val="2C204D"/>
              </a:solidFill>
              <a:latin typeface="Aller" panose="020B0503030302020204" pitchFamily="34" charset="0"/>
              <a:ea typeface="Allerta"/>
              <a:cs typeface="Allerta"/>
              <a:sym typeface="Allerta"/>
            </a:endParaRPr>
          </a:p>
          <a:p>
            <a:endParaRPr lang="es-AR" dirty="0" smtClean="0"/>
          </a:p>
          <a:p>
            <a:endParaRPr lang="es-AR" dirty="0"/>
          </a:p>
          <a:p>
            <a:endParaRPr lang="es-AR" dirty="0" smtClean="0"/>
          </a:p>
          <a:p>
            <a:pPr marL="0" lvl="0" indent="0" algn="just" rtl="0">
              <a:lnSpc>
                <a:spcPct val="115000"/>
              </a:lnSpc>
              <a:spcBef>
                <a:spcPts val="0"/>
              </a:spcBef>
              <a:spcAft>
                <a:spcPts val="0"/>
              </a:spcAft>
              <a:buNone/>
            </a:pPr>
            <a:endParaRPr sz="2000" dirty="0">
              <a:solidFill>
                <a:srgbClr val="2C204D"/>
              </a:solidFill>
              <a:latin typeface="Aller" panose="020B0503030302020204" pitchFamily="34" charset="0"/>
              <a:ea typeface="Allerta"/>
              <a:cs typeface="Allerta"/>
              <a:sym typeface="Allerta"/>
            </a:endParaRPr>
          </a:p>
          <a:p>
            <a:pPr marL="0" lvl="0" indent="0" algn="just" rtl="0">
              <a:lnSpc>
                <a:spcPct val="115000"/>
              </a:lnSpc>
              <a:spcBef>
                <a:spcPts val="1000"/>
              </a:spcBef>
              <a:spcAft>
                <a:spcPts val="0"/>
              </a:spcAft>
              <a:buClr>
                <a:schemeClr val="dk1"/>
              </a:buClr>
              <a:buSzPts val="1100"/>
              <a:buFont typeface="Arial"/>
              <a:buNone/>
            </a:pPr>
            <a:r>
              <a:rPr lang="es-419" sz="1200" i="1" dirty="0" smtClean="0">
                <a:solidFill>
                  <a:schemeClr val="dk1"/>
                </a:solidFill>
                <a:latin typeface="Aller" panose="020B0503030302020204" pitchFamily="34" charset="0"/>
                <a:ea typeface="Allerta"/>
                <a:cs typeface="Allerta"/>
                <a:sym typeface="Allerta"/>
              </a:rPr>
              <a:t>                                                                                        </a:t>
            </a:r>
            <a:endParaRPr dirty="0"/>
          </a:p>
        </p:txBody>
      </p:sp>
      <p:pic>
        <p:nvPicPr>
          <p:cNvPr id="72"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4332" y="2549736"/>
            <a:ext cx="1211184" cy="1557236"/>
          </a:xfrm>
          <a:prstGeom prst="rect">
            <a:avLst/>
          </a:prstGeom>
        </p:spPr>
      </p:pic>
      <p:sp>
        <p:nvSpPr>
          <p:cNvPr id="8" name="Google Shape;69;p16"/>
          <p:cNvSpPr txBox="1">
            <a:spLocks/>
          </p:cNvSpPr>
          <p:nvPr/>
        </p:nvSpPr>
        <p:spPr>
          <a:xfrm>
            <a:off x="3972796" y="4419122"/>
            <a:ext cx="350524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gn="just">
              <a:lnSpc>
                <a:spcPct val="115000"/>
              </a:lnSpc>
              <a:spcBef>
                <a:spcPts val="1000"/>
              </a:spcBef>
              <a:buSzPts val="1100"/>
            </a:pPr>
            <a:r>
              <a:rPr lang="es-419" sz="1000" i="1" dirty="0">
                <a:solidFill>
                  <a:srgbClr val="2C204D"/>
                </a:solidFill>
                <a:latin typeface="Aller" panose="020B0503030302020204" pitchFamily="34" charset="0"/>
                <a:ea typeface="Allerta"/>
                <a:cs typeface="Allerta"/>
                <a:sym typeface="Allerta"/>
              </a:rPr>
              <a:t>Source: Alberto Cairo, escritor del libro </a:t>
            </a:r>
            <a:r>
              <a:rPr lang="es-419" sz="1000" b="1" i="1" dirty="0">
                <a:solidFill>
                  <a:srgbClr val="2C204D"/>
                </a:solidFill>
                <a:latin typeface="Aller" panose="020B0503030302020204" pitchFamily="34" charset="0"/>
                <a:ea typeface="Allerta"/>
                <a:cs typeface="Allerta"/>
                <a:sym typeface="Allerta"/>
              </a:rPr>
              <a:t>The Truthful Art.</a:t>
            </a:r>
            <a:endParaRPr lang="es-419" sz="1000" b="1" i="1" dirty="0">
              <a:solidFill>
                <a:srgbClr val="2C204D"/>
              </a:solidFill>
              <a:latin typeface="Aller" panose="020B0503030302020204" pitchFamily="34" charset="0"/>
              <a:ea typeface="Calibri"/>
              <a:cs typeface="Calibri"/>
              <a:sym typeface="Calibri"/>
            </a:endParaRPr>
          </a:p>
        </p:txBody>
      </p:sp>
    </p:spTree>
    <p:extLst>
      <p:ext uri="{BB962C8B-B14F-4D97-AF65-F5344CB8AC3E}">
        <p14:creationId xmlns:p14="http://schemas.microsoft.com/office/powerpoint/2010/main" val="126612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lnSpc>
                <a:spcPct val="115000"/>
              </a:lnSpc>
              <a:spcAft>
                <a:spcPts val="1000"/>
              </a:spcAft>
              <a:buSzPts val="1100"/>
            </a:pPr>
            <a:r>
              <a:rPr lang="es-AR" sz="3600" dirty="0">
                <a:solidFill>
                  <a:srgbClr val="2C204D"/>
                </a:solidFill>
                <a:latin typeface="Aller" panose="020B0503030302020204" pitchFamily="34" charset="0"/>
                <a:ea typeface="Allerta"/>
                <a:cs typeface="Allerta"/>
              </a:rPr>
              <a:t>La visualización dentro del esquema de </a:t>
            </a:r>
            <a:br>
              <a:rPr lang="es-AR" sz="3600" dirty="0">
                <a:solidFill>
                  <a:srgbClr val="2C204D"/>
                </a:solidFill>
                <a:latin typeface="Aller" panose="020B0503030302020204" pitchFamily="34" charset="0"/>
                <a:ea typeface="Allerta"/>
                <a:cs typeface="Allerta"/>
              </a:rPr>
            </a:br>
            <a:r>
              <a:rPr lang="es-AR" sz="3600" dirty="0">
                <a:solidFill>
                  <a:srgbClr val="2C204D"/>
                </a:solidFill>
                <a:latin typeface="Aller" panose="020B0503030302020204" pitchFamily="34" charset="0"/>
                <a:ea typeface="Allerta"/>
                <a:cs typeface="Allerta"/>
              </a:rPr>
              <a:t>trabajo en </a:t>
            </a:r>
            <a:r>
              <a:rPr lang="es-AR" sz="3600" dirty="0">
                <a:solidFill>
                  <a:srgbClr val="41B6A6"/>
                </a:solidFill>
                <a:latin typeface="Aller" panose="020B0503030302020204" pitchFamily="34" charset="0"/>
                <a:ea typeface="Allerta"/>
                <a:cs typeface="Allerta"/>
              </a:rPr>
              <a:t>ciencia de datos</a:t>
            </a:r>
            <a:endParaRPr sz="3600" dirty="0">
              <a:solidFill>
                <a:srgbClr val="41B6A6"/>
              </a:solidFill>
              <a:latin typeface="Aller" panose="020B0503030302020204" pitchFamily="34" charset="0"/>
              <a:ea typeface="Allerta"/>
              <a:cs typeface="Allerta"/>
              <a:sym typeface="Allerta"/>
            </a:endParaRPr>
          </a:p>
        </p:txBody>
      </p:sp>
      <p:pic>
        <p:nvPicPr>
          <p:cNvPr id="72"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pic>
        <p:nvPicPr>
          <p:cNvPr id="8" name="Imagen 7"/>
          <p:cNvPicPr>
            <a:picLocks noChangeAspect="1"/>
          </p:cNvPicPr>
          <p:nvPr/>
        </p:nvPicPr>
        <p:blipFill>
          <a:blip r:embed="rId4"/>
          <a:stretch>
            <a:fillRect/>
          </a:stretch>
        </p:blipFill>
        <p:spPr>
          <a:xfrm>
            <a:off x="1421684" y="2236835"/>
            <a:ext cx="5859602" cy="2067201"/>
          </a:xfrm>
          <a:prstGeom prst="rect">
            <a:avLst/>
          </a:prstGeom>
        </p:spPr>
      </p:pic>
      <p:sp>
        <p:nvSpPr>
          <p:cNvPr id="9" name="Elipse 8"/>
          <p:cNvSpPr/>
          <p:nvPr/>
        </p:nvSpPr>
        <p:spPr>
          <a:xfrm>
            <a:off x="4700746" y="2376139"/>
            <a:ext cx="785653" cy="592908"/>
          </a:xfrm>
          <a:prstGeom prst="ellipse">
            <a:avLst/>
          </a:prstGeom>
          <a:noFill/>
          <a:ln w="25400">
            <a:solidFill>
              <a:srgbClr val="41B6A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4 CuadroTexto"/>
          <p:cNvSpPr txBox="1"/>
          <p:nvPr/>
        </p:nvSpPr>
        <p:spPr>
          <a:xfrm>
            <a:off x="7172399" y="1752366"/>
            <a:ext cx="1406378" cy="1754326"/>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s-AR" sz="1800" b="1" dirty="0" smtClean="0">
                <a:solidFill>
                  <a:srgbClr val="41B6A6"/>
                </a:solidFill>
                <a:latin typeface="Aller" panose="020B0503030302020204" pitchFamily="34" charset="0"/>
                <a:ea typeface="Allerta"/>
                <a:cs typeface="Allerta"/>
              </a:rPr>
              <a:t>ggplot2</a:t>
            </a:r>
            <a:endParaRPr lang="es-AR" sz="1800" b="1" dirty="0">
              <a:solidFill>
                <a:srgbClr val="41B6A6"/>
              </a:solidFill>
              <a:latin typeface="Aller" panose="020B0503030302020204" pitchFamily="34" charset="0"/>
              <a:ea typeface="Allerta"/>
              <a:cs typeface="Allerta"/>
            </a:endParaRPr>
          </a:p>
          <a:p>
            <a:pPr marL="214313" indent="-214313">
              <a:lnSpc>
                <a:spcPct val="150000"/>
              </a:lnSpc>
              <a:buFont typeface="Arial" panose="020B0604020202020204" pitchFamily="34" charset="0"/>
              <a:buChar char="•"/>
            </a:pPr>
            <a:r>
              <a:rPr lang="es-AR" sz="1800" dirty="0" err="1" smtClean="0">
                <a:solidFill>
                  <a:srgbClr val="41B6A6"/>
                </a:solidFill>
                <a:latin typeface="Aller" panose="020B0503030302020204" pitchFamily="34" charset="0"/>
                <a:ea typeface="Allerta"/>
                <a:cs typeface="Allerta"/>
              </a:rPr>
              <a:t>plotly</a:t>
            </a:r>
            <a:endParaRPr lang="es-AR" sz="1800" dirty="0">
              <a:solidFill>
                <a:srgbClr val="41B6A6"/>
              </a:solidFill>
              <a:latin typeface="Aller" panose="020B0503030302020204" pitchFamily="34" charset="0"/>
              <a:ea typeface="Allerta"/>
              <a:cs typeface="Allerta"/>
            </a:endParaRPr>
          </a:p>
          <a:p>
            <a:pPr marL="214313" indent="-214313">
              <a:lnSpc>
                <a:spcPct val="150000"/>
              </a:lnSpc>
              <a:buFont typeface="Arial" panose="020B0604020202020204" pitchFamily="34" charset="0"/>
              <a:buChar char="•"/>
            </a:pPr>
            <a:r>
              <a:rPr lang="es-AR" sz="1800" dirty="0" err="1">
                <a:solidFill>
                  <a:srgbClr val="41B6A6"/>
                </a:solidFill>
                <a:latin typeface="Aller" panose="020B0503030302020204" pitchFamily="34" charset="0"/>
                <a:ea typeface="Allerta"/>
                <a:cs typeface="Allerta"/>
              </a:rPr>
              <a:t>ggmap</a:t>
            </a:r>
            <a:endParaRPr lang="es-AR" sz="1800" dirty="0">
              <a:solidFill>
                <a:srgbClr val="41B6A6"/>
              </a:solidFill>
              <a:latin typeface="Aller" panose="020B0503030302020204" pitchFamily="34" charset="0"/>
              <a:ea typeface="Allerta"/>
              <a:cs typeface="Allerta"/>
            </a:endParaRPr>
          </a:p>
          <a:p>
            <a:pPr marL="214313" indent="-214313">
              <a:lnSpc>
                <a:spcPct val="150000"/>
              </a:lnSpc>
              <a:buFont typeface="Arial" panose="020B0604020202020204" pitchFamily="34" charset="0"/>
              <a:buChar char="•"/>
            </a:pPr>
            <a:r>
              <a:rPr lang="es-AR" sz="1800" dirty="0" err="1">
                <a:solidFill>
                  <a:srgbClr val="41B6A6"/>
                </a:solidFill>
                <a:latin typeface="Aller" panose="020B0503030302020204" pitchFamily="34" charset="0"/>
                <a:ea typeface="Allerta"/>
                <a:cs typeface="Allerta"/>
              </a:rPr>
              <a:t>leaflet</a:t>
            </a:r>
            <a:endParaRPr lang="es-AR" sz="1800" dirty="0">
              <a:solidFill>
                <a:srgbClr val="41B6A6"/>
              </a:solidFill>
              <a:latin typeface="Aller" panose="020B0503030302020204" pitchFamily="34" charset="0"/>
              <a:ea typeface="Allerta"/>
              <a:cs typeface="Allerta"/>
            </a:endParaRPr>
          </a:p>
        </p:txBody>
      </p:sp>
      <p:sp>
        <p:nvSpPr>
          <p:cNvPr id="12" name="Flecha derecha 11"/>
          <p:cNvSpPr/>
          <p:nvPr/>
        </p:nvSpPr>
        <p:spPr>
          <a:xfrm>
            <a:off x="6106026" y="2487329"/>
            <a:ext cx="567771" cy="312169"/>
          </a:xfrm>
          <a:prstGeom prst="rightArrow">
            <a:avLst/>
          </a:prstGeom>
          <a:solidFill>
            <a:srgbClr val="41B6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Google Shape;69;p16"/>
          <p:cNvSpPr txBox="1">
            <a:spLocks/>
          </p:cNvSpPr>
          <p:nvPr/>
        </p:nvSpPr>
        <p:spPr>
          <a:xfrm>
            <a:off x="3972796" y="4419122"/>
            <a:ext cx="350524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gn="just">
              <a:lnSpc>
                <a:spcPct val="115000"/>
              </a:lnSpc>
              <a:spcBef>
                <a:spcPts val="1000"/>
              </a:spcBef>
              <a:buSzPts val="1100"/>
            </a:pPr>
            <a:r>
              <a:rPr lang="es-419" sz="1000" i="1" dirty="0">
                <a:solidFill>
                  <a:srgbClr val="2C204D"/>
                </a:solidFill>
                <a:latin typeface="Aller" panose="020B0503030302020204" pitchFamily="34" charset="0"/>
                <a:ea typeface="Allerta"/>
                <a:cs typeface="Allerta"/>
                <a:sym typeface="Allerta"/>
              </a:rPr>
              <a:t>Source: R para Ciencia de datos de </a:t>
            </a:r>
            <a:r>
              <a:rPr lang="es-AR" sz="1000" i="1" dirty="0" err="1">
                <a:solidFill>
                  <a:srgbClr val="2C204D"/>
                </a:solidFill>
                <a:latin typeface="Aller" panose="020B0503030302020204" pitchFamily="34" charset="0"/>
              </a:rPr>
              <a:t>Hadley</a:t>
            </a:r>
            <a:r>
              <a:rPr lang="es-AR" sz="1000" i="1" dirty="0">
                <a:solidFill>
                  <a:srgbClr val="2C204D"/>
                </a:solidFill>
                <a:latin typeface="Aller" panose="020B0503030302020204" pitchFamily="34" charset="0"/>
              </a:rPr>
              <a:t> </a:t>
            </a:r>
            <a:r>
              <a:rPr lang="es-AR" sz="1000" i="1" dirty="0" err="1">
                <a:solidFill>
                  <a:srgbClr val="2C204D"/>
                </a:solidFill>
                <a:latin typeface="Aller" panose="020B0503030302020204" pitchFamily="34" charset="0"/>
              </a:rPr>
              <a:t>Wickham</a:t>
            </a:r>
            <a:endParaRPr lang="es-419" sz="1000" b="1" i="1" dirty="0">
              <a:solidFill>
                <a:srgbClr val="2C204D"/>
              </a:solidFill>
              <a:latin typeface="Aller" panose="020B0503030302020204" pitchFamily="34" charset="0"/>
              <a:ea typeface="Calibri"/>
              <a:cs typeface="Calibri"/>
              <a:sym typeface="Calibri"/>
            </a:endParaRPr>
          </a:p>
        </p:txBody>
      </p:sp>
    </p:spTree>
    <p:extLst>
      <p:ext uri="{BB962C8B-B14F-4D97-AF65-F5344CB8AC3E}">
        <p14:creationId xmlns:p14="http://schemas.microsoft.com/office/powerpoint/2010/main" val="1341497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a:blip r:embed="rId3">
            <a:alphaModFix/>
          </a:blip>
          <a:stretch>
            <a:fillRect/>
          </a:stretch>
        </p:blipFill>
        <p:spPr>
          <a:xfrm>
            <a:off x="-63062" y="0"/>
            <a:ext cx="9207062" cy="5143500"/>
          </a:xfrm>
          <a:prstGeom prst="rect">
            <a:avLst/>
          </a:prstGeom>
          <a:noFill/>
          <a:ln>
            <a:noFill/>
          </a:ln>
        </p:spPr>
      </p:pic>
      <p:sp>
        <p:nvSpPr>
          <p:cNvPr id="166" name="Google Shape;166;p21"/>
          <p:cNvSpPr txBox="1">
            <a:spLocks noGrp="1"/>
          </p:cNvSpPr>
          <p:nvPr>
            <p:ph type="sldNum" idx="4294967295"/>
          </p:nvPr>
        </p:nvSpPr>
        <p:spPr>
          <a:xfrm>
            <a:off x="8159499" y="4393278"/>
            <a:ext cx="548700" cy="393600"/>
          </a:xfrm>
          <a:prstGeom prst="rect">
            <a:avLst/>
          </a:prstGeom>
        </p:spPr>
        <p:txBody>
          <a:bodyPr spcFirstLastPara="1" wrap="square" lIns="91425" tIns="91425" rIns="91425" bIns="91425" anchor="ctr" anchorCtr="0">
            <a:noAutofit/>
          </a:bodyPr>
          <a:lstStyle/>
          <a:p>
            <a:pPr algn="r"/>
            <a:fld id="{00000000-1234-1234-1234-123412341234}" type="slidenum">
              <a:rPr lang="en"/>
              <a:pPr algn="r"/>
              <a:t>15</a:t>
            </a:fld>
            <a:endParaRPr/>
          </a:p>
        </p:txBody>
      </p:sp>
      <p:sp>
        <p:nvSpPr>
          <p:cNvPr id="15" name="Google Shape;161;p21"/>
          <p:cNvSpPr txBox="1">
            <a:spLocks/>
          </p:cNvSpPr>
          <p:nvPr/>
        </p:nvSpPr>
        <p:spPr>
          <a:xfrm>
            <a:off x="253219" y="3179594"/>
            <a:ext cx="7622369" cy="12136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181818"/>
              </a:buClr>
              <a:buSzPct val="100000"/>
              <a:buFont typeface="Helvetica Neue"/>
              <a:buNone/>
              <a:defRPr sz="3467" b="1" i="0" u="none" strike="noStrike" cap="none">
                <a:solidFill>
                  <a:srgbClr val="181818"/>
                </a:solidFill>
                <a:latin typeface="Helvetica Neue"/>
                <a:ea typeface="Helvetica Neue"/>
                <a:cs typeface="Helvetica Neue"/>
                <a:sym typeface="Helvetica Neue"/>
              </a:defRPr>
            </a:lvl1pPr>
            <a:lvl2pPr lvl="1" indent="0">
              <a:spcBef>
                <a:spcPts val="0"/>
              </a:spcBef>
              <a:buSzPct val="100000"/>
              <a:buFont typeface="Titillium Web"/>
              <a:buNone/>
              <a:defRPr sz="3467" b="1">
                <a:latin typeface="Titillium Web"/>
                <a:ea typeface="Titillium Web"/>
                <a:cs typeface="Titillium Web"/>
                <a:sym typeface="Titillium Web"/>
              </a:defRPr>
            </a:lvl2pPr>
            <a:lvl3pPr lvl="2" indent="0">
              <a:spcBef>
                <a:spcPts val="0"/>
              </a:spcBef>
              <a:buSzPct val="100000"/>
              <a:buFont typeface="Titillium Web"/>
              <a:buNone/>
              <a:defRPr sz="3467" b="1">
                <a:latin typeface="Titillium Web"/>
                <a:ea typeface="Titillium Web"/>
                <a:cs typeface="Titillium Web"/>
                <a:sym typeface="Titillium Web"/>
              </a:defRPr>
            </a:lvl3pPr>
            <a:lvl4pPr lvl="3" indent="0">
              <a:spcBef>
                <a:spcPts val="0"/>
              </a:spcBef>
              <a:buSzPct val="100000"/>
              <a:buFont typeface="Titillium Web"/>
              <a:buNone/>
              <a:defRPr sz="3467" b="1">
                <a:latin typeface="Titillium Web"/>
                <a:ea typeface="Titillium Web"/>
                <a:cs typeface="Titillium Web"/>
                <a:sym typeface="Titillium Web"/>
              </a:defRPr>
            </a:lvl4pPr>
            <a:lvl5pPr lvl="4" indent="0">
              <a:spcBef>
                <a:spcPts val="0"/>
              </a:spcBef>
              <a:buSzPct val="100000"/>
              <a:buFont typeface="Titillium Web"/>
              <a:buNone/>
              <a:defRPr sz="3467" b="1">
                <a:latin typeface="Titillium Web"/>
                <a:ea typeface="Titillium Web"/>
                <a:cs typeface="Titillium Web"/>
                <a:sym typeface="Titillium Web"/>
              </a:defRPr>
            </a:lvl5pPr>
            <a:lvl6pPr lvl="5" indent="0">
              <a:spcBef>
                <a:spcPts val="0"/>
              </a:spcBef>
              <a:buSzPct val="100000"/>
              <a:buFont typeface="Titillium Web"/>
              <a:buNone/>
              <a:defRPr sz="3467" b="1">
                <a:latin typeface="Titillium Web"/>
                <a:ea typeface="Titillium Web"/>
                <a:cs typeface="Titillium Web"/>
                <a:sym typeface="Titillium Web"/>
              </a:defRPr>
            </a:lvl6pPr>
            <a:lvl7pPr lvl="6" indent="0">
              <a:spcBef>
                <a:spcPts val="0"/>
              </a:spcBef>
              <a:buSzPct val="100000"/>
              <a:buFont typeface="Titillium Web"/>
              <a:buNone/>
              <a:defRPr sz="3467" b="1">
                <a:latin typeface="Titillium Web"/>
                <a:ea typeface="Titillium Web"/>
                <a:cs typeface="Titillium Web"/>
                <a:sym typeface="Titillium Web"/>
              </a:defRPr>
            </a:lvl7pPr>
            <a:lvl8pPr lvl="7" indent="0">
              <a:spcBef>
                <a:spcPts val="0"/>
              </a:spcBef>
              <a:buSzPct val="100000"/>
              <a:buFont typeface="Titillium Web"/>
              <a:buNone/>
              <a:defRPr sz="3467" b="1">
                <a:latin typeface="Titillium Web"/>
                <a:ea typeface="Titillium Web"/>
                <a:cs typeface="Titillium Web"/>
                <a:sym typeface="Titillium Web"/>
              </a:defRPr>
            </a:lvl8pPr>
            <a:lvl9pPr lvl="8" indent="0">
              <a:spcBef>
                <a:spcPts val="0"/>
              </a:spcBef>
              <a:buSzPct val="100000"/>
              <a:buFont typeface="Titillium Web"/>
              <a:buNone/>
              <a:defRPr sz="3467" b="1">
                <a:latin typeface="Titillium Web"/>
                <a:ea typeface="Titillium Web"/>
                <a:cs typeface="Titillium Web"/>
                <a:sym typeface="Titillium Web"/>
              </a:defRPr>
            </a:lvl9pPr>
          </a:lstStyle>
          <a:p>
            <a:endParaRPr lang="es-ES" sz="2400" dirty="0">
              <a:solidFill>
                <a:schemeClr val="bg1"/>
              </a:solidFill>
              <a:latin typeface="Bookman Old Style" panose="02050604050505020204" pitchFamily="18" charset="0"/>
              <a:ea typeface="Malgun Gothic Semilight" panose="020B0502040204020203" pitchFamily="34" charset="-128"/>
              <a:cs typeface="Malgun Gothic Semilight" panose="020B0502040204020203" pitchFamily="34" charset="-128"/>
            </a:endParaRPr>
          </a:p>
          <a:p>
            <a:pPr marL="342900" indent="-342900">
              <a:buClr>
                <a:srgbClr val="E95C74"/>
              </a:buClr>
              <a:buFont typeface="Wingdings" panose="05000000000000000000" pitchFamily="2" charset="2"/>
              <a:buChar char="ü"/>
            </a:pPr>
            <a:r>
              <a:rPr lang="es-ES" sz="2400" b="0" dirty="0">
                <a:solidFill>
                  <a:schemeClr val="bg1"/>
                </a:solidFill>
                <a:latin typeface="Aller" panose="020B0503030302020204" pitchFamily="34" charset="0"/>
                <a:ea typeface="Calibri" panose="020F0502020204030204" pitchFamily="34" charset="0"/>
              </a:rPr>
              <a:t>No sólo interesa la belleza de </a:t>
            </a:r>
            <a:r>
              <a:rPr lang="es-ES" sz="2400" b="0" dirty="0" smtClean="0">
                <a:solidFill>
                  <a:schemeClr val="bg1"/>
                </a:solidFill>
                <a:latin typeface="Aller" panose="020B0503030302020204" pitchFamily="34" charset="0"/>
                <a:ea typeface="Calibri" panose="020F0502020204030204" pitchFamily="34" charset="0"/>
              </a:rPr>
              <a:t>un gráfico </a:t>
            </a:r>
            <a:r>
              <a:rPr lang="es-ES" sz="2400" b="0" dirty="0">
                <a:solidFill>
                  <a:schemeClr val="bg1"/>
                </a:solidFill>
                <a:latin typeface="Aller" panose="020B0503030302020204" pitchFamily="34" charset="0"/>
                <a:ea typeface="Calibri" panose="020F0502020204030204" pitchFamily="34" charset="0"/>
              </a:rPr>
              <a:t>sino también es importante </a:t>
            </a:r>
            <a:r>
              <a:rPr lang="es-ES" sz="2400" b="0" dirty="0" smtClean="0">
                <a:solidFill>
                  <a:schemeClr val="bg1"/>
                </a:solidFill>
                <a:latin typeface="Aller" panose="020B0503030302020204" pitchFamily="34" charset="0"/>
                <a:ea typeface="Calibri" panose="020F0502020204030204" pitchFamily="34" charset="0"/>
              </a:rPr>
              <a:t>su </a:t>
            </a:r>
            <a:r>
              <a:rPr lang="es-ES" sz="2400" b="0" dirty="0">
                <a:solidFill>
                  <a:schemeClr val="bg1"/>
                </a:solidFill>
                <a:latin typeface="Aller" panose="020B0503030302020204" pitchFamily="34" charset="0"/>
                <a:ea typeface="Calibri" panose="020F0502020204030204" pitchFamily="34" charset="0"/>
              </a:rPr>
              <a:t>funcionalidad</a:t>
            </a:r>
            <a:r>
              <a:rPr lang="es-ES" sz="2400" b="0" dirty="0" smtClean="0">
                <a:solidFill>
                  <a:schemeClr val="bg1"/>
                </a:solidFill>
                <a:latin typeface="Aller" panose="020B0503030302020204" pitchFamily="34" charset="0"/>
                <a:ea typeface="Calibri" panose="020F0502020204030204" pitchFamily="34" charset="0"/>
              </a:rPr>
              <a:t>.</a:t>
            </a:r>
            <a:endParaRPr lang="es-ES" sz="2400" b="0" dirty="0">
              <a:solidFill>
                <a:schemeClr val="bg1"/>
              </a:solidFill>
              <a:latin typeface="Aller" panose="020B0503030302020204" pitchFamily="34" charset="0"/>
              <a:ea typeface="Calibri" panose="020F0502020204030204" pitchFamily="34" charset="0"/>
            </a:endParaRPr>
          </a:p>
        </p:txBody>
      </p:sp>
      <p:sp>
        <p:nvSpPr>
          <p:cNvPr id="3" name="Rectángulo 2"/>
          <p:cNvSpPr/>
          <p:nvPr/>
        </p:nvSpPr>
        <p:spPr>
          <a:xfrm>
            <a:off x="2286000" y="433473"/>
            <a:ext cx="4572000" cy="278153"/>
          </a:xfrm>
          <a:prstGeom prst="rect">
            <a:avLst/>
          </a:prstGeom>
        </p:spPr>
        <p:txBody>
          <a:bodyPr>
            <a:spAutoFit/>
          </a:bodyPr>
          <a:lstStyle/>
          <a:p>
            <a:pPr>
              <a:lnSpc>
                <a:spcPct val="115000"/>
              </a:lnSpc>
              <a:spcAft>
                <a:spcPts val="750"/>
              </a:spcAft>
            </a:pPr>
            <a:endParaRPr lang="en-US" sz="1050" dirty="0">
              <a:latin typeface="Calibri" panose="020F0502020204030204" pitchFamily="34" charset="0"/>
              <a:ea typeface="Calibri" panose="020F0502020204030204" pitchFamily="34" charset="0"/>
            </a:endParaRPr>
          </a:p>
        </p:txBody>
      </p:sp>
      <p:sp>
        <p:nvSpPr>
          <p:cNvPr id="2" name="Rectángulo 1"/>
          <p:cNvSpPr/>
          <p:nvPr/>
        </p:nvSpPr>
        <p:spPr>
          <a:xfrm>
            <a:off x="1440102" y="4590078"/>
            <a:ext cx="258404" cy="461665"/>
          </a:xfrm>
          <a:prstGeom prst="rect">
            <a:avLst/>
          </a:prstGeom>
        </p:spPr>
        <p:txBody>
          <a:bodyPr wrap="none">
            <a:spAutoFit/>
          </a:bodyPr>
          <a:lstStyle/>
          <a:p>
            <a:r>
              <a:rPr lang="es-ES" sz="2400" dirty="0">
                <a:solidFill>
                  <a:srgbClr val="EC24B8"/>
                </a:solidFill>
                <a:latin typeface="Aller" panose="020B0503030302020204" pitchFamily="34" charset="0"/>
                <a:ea typeface="Malgun Gothic Semilight" panose="020B0502040204020203" pitchFamily="34" charset="-128"/>
                <a:cs typeface="Malgun Gothic Semilight" panose="020B0502040204020203" pitchFamily="34" charset="-128"/>
              </a:rPr>
              <a:t> </a:t>
            </a:r>
            <a:endParaRPr lang="es-ES" sz="2400" dirty="0">
              <a:solidFill>
                <a:schemeClr val="bg1"/>
              </a:solidFill>
              <a:latin typeface="Aller" panose="020B0503030302020204" pitchFamily="34" charset="0"/>
              <a:ea typeface="Malgun Gothic Semilight" panose="020B0502040204020203" pitchFamily="34" charset="-128"/>
              <a:cs typeface="Malgun Gothic Semilight" panose="020B0502040204020203" pitchFamily="34" charset="-128"/>
            </a:endParaRPr>
          </a:p>
        </p:txBody>
      </p:sp>
      <p:sp>
        <p:nvSpPr>
          <p:cNvPr id="8" name="Google Shape;69;p16"/>
          <p:cNvSpPr txBox="1">
            <a:spLocks noGrp="1"/>
          </p:cNvSpPr>
          <p:nvPr>
            <p:ph type="title"/>
          </p:nvPr>
        </p:nvSpPr>
        <p:spPr>
          <a:xfrm>
            <a:off x="311700" y="445025"/>
            <a:ext cx="8520600" cy="700074"/>
          </a:xfrm>
          <a:prstGeom prst="rect">
            <a:avLst/>
          </a:prstGeom>
        </p:spPr>
        <p:txBody>
          <a:bodyPr spcFirstLastPara="1" wrap="square" lIns="91425" tIns="91425" rIns="91425" bIns="91425" anchor="t" anchorCtr="0">
            <a:noAutofit/>
          </a:bodyPr>
          <a:lstStyle/>
          <a:p>
            <a:pPr>
              <a:spcAft>
                <a:spcPts val="1000"/>
              </a:spcAft>
              <a:buSzPts val="1100"/>
            </a:pPr>
            <a:r>
              <a:rPr lang="es-ES" sz="3600" dirty="0">
                <a:solidFill>
                  <a:srgbClr val="E95C74"/>
                </a:solidFill>
                <a:latin typeface="Aller" panose="020B0503030302020204" pitchFamily="34" charset="0"/>
                <a:ea typeface="Malgun Gothic Semilight" panose="020B0502040204020203" pitchFamily="34" charset="-128"/>
                <a:cs typeface="Malgun Gothic Semilight" panose="020B0502040204020203" pitchFamily="34" charset="-128"/>
              </a:rPr>
              <a:t>Una imagen vale más que mil palabras </a:t>
            </a:r>
            <a:r>
              <a:rPr lang="es-ES" sz="3600" dirty="0">
                <a:solidFill>
                  <a:schemeClr val="bg1"/>
                </a:solidFill>
                <a:latin typeface="Aller" panose="020B0503030302020204" pitchFamily="34" charset="0"/>
                <a:ea typeface="Malgun Gothic Semilight" panose="020B0502040204020203" pitchFamily="34" charset="-128"/>
                <a:cs typeface="Malgun Gothic Semilight" panose="020B0502040204020203" pitchFamily="34" charset="-128"/>
              </a:rPr>
              <a:t>pero…</a:t>
            </a:r>
            <a:br>
              <a:rPr lang="es-ES" sz="3600" dirty="0">
                <a:solidFill>
                  <a:schemeClr val="bg1"/>
                </a:solidFill>
                <a:latin typeface="Aller" panose="020B0503030302020204" pitchFamily="34" charset="0"/>
                <a:ea typeface="Malgun Gothic Semilight" panose="020B0502040204020203" pitchFamily="34" charset="-128"/>
                <a:cs typeface="Malgun Gothic Semilight" panose="020B0502040204020203" pitchFamily="34" charset="-128"/>
              </a:rPr>
            </a:br>
            <a:r>
              <a:rPr lang="en-US" sz="3600" dirty="0">
                <a:solidFill>
                  <a:schemeClr val="bg1"/>
                </a:solidFill>
                <a:latin typeface="Aller" panose="020B0503030302020204" pitchFamily="34" charset="0"/>
              </a:rPr>
              <a:t/>
            </a:r>
            <a:br>
              <a:rPr lang="en-US" sz="3600" dirty="0">
                <a:solidFill>
                  <a:schemeClr val="bg1"/>
                </a:solidFill>
                <a:latin typeface="Aller" panose="020B0503030302020204" pitchFamily="34" charset="0"/>
              </a:rPr>
            </a:br>
            <a:endParaRPr sz="3600" dirty="0">
              <a:latin typeface="Aller" panose="020B0503030302020204" pitchFamily="34" charset="0"/>
              <a:ea typeface="Allerta"/>
              <a:cs typeface="Allerta"/>
              <a:sym typeface="Allerta"/>
            </a:endParaRPr>
          </a:p>
        </p:txBody>
      </p:sp>
      <p:sp>
        <p:nvSpPr>
          <p:cNvPr id="12" name="Google Shape;70;p16"/>
          <p:cNvSpPr txBox="1">
            <a:spLocks noGrp="1"/>
          </p:cNvSpPr>
          <p:nvPr>
            <p:ph type="body" idx="1"/>
          </p:nvPr>
        </p:nvSpPr>
        <p:spPr>
          <a:xfrm>
            <a:off x="439124" y="1364567"/>
            <a:ext cx="8393175" cy="1492512"/>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lang="es-MX" sz="3200" dirty="0" smtClean="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lang="es-MX"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1000"/>
              </a:spcBef>
              <a:spcAft>
                <a:spcPts val="0"/>
              </a:spcAft>
              <a:buClr>
                <a:schemeClr val="dk1"/>
              </a:buClr>
              <a:buSzPts val="1100"/>
              <a:buFont typeface="Arial"/>
              <a:buNone/>
            </a:pPr>
            <a:r>
              <a:rPr lang="es-419" sz="1200" i="1" dirty="0" smtClean="0">
                <a:solidFill>
                  <a:schemeClr val="dk1"/>
                </a:solidFill>
                <a:latin typeface="Aller" panose="020B0503030302020204" pitchFamily="34" charset="0"/>
                <a:ea typeface="Allerta"/>
                <a:cs typeface="Allerta"/>
                <a:sym typeface="Allerta"/>
              </a:rPr>
              <a:t>                                                                                        </a:t>
            </a:r>
            <a:endParaRPr dirty="0"/>
          </a:p>
        </p:txBody>
      </p:sp>
    </p:spTree>
    <p:extLst>
      <p:ext uri="{BB962C8B-B14F-4D97-AF65-F5344CB8AC3E}">
        <p14:creationId xmlns:p14="http://schemas.microsoft.com/office/powerpoint/2010/main" val="3346105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MX" sz="3600" dirty="0">
                <a:solidFill>
                  <a:srgbClr val="2C204D"/>
                </a:solidFill>
                <a:latin typeface="Aller" pitchFamily="34" charset="0"/>
                <a:ea typeface="Allerta"/>
                <a:cs typeface="Allerta"/>
                <a:sym typeface="Allerta"/>
              </a:rPr>
              <a:t>Cualidades</a:t>
            </a:r>
            <a:r>
              <a:rPr lang="es-MX" sz="3600" dirty="0">
                <a:solidFill>
                  <a:srgbClr val="2C204D"/>
                </a:solidFill>
                <a:latin typeface="Aller Light" pitchFamily="34" charset="0"/>
                <a:ea typeface="Allerta"/>
                <a:cs typeface="Allerta"/>
                <a:sym typeface="Allerta"/>
              </a:rPr>
              <a:t> de una buena visualización</a:t>
            </a:r>
          </a:p>
        </p:txBody>
      </p:sp>
      <p:sp>
        <p:nvSpPr>
          <p:cNvPr id="10" name="Google Shape;70;p16"/>
          <p:cNvSpPr txBox="1">
            <a:spLocks/>
          </p:cNvSpPr>
          <p:nvPr/>
        </p:nvSpPr>
        <p:spPr>
          <a:xfrm>
            <a:off x="325213" y="1214568"/>
            <a:ext cx="7550375" cy="3368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lvl="0" indent="0">
              <a:lnSpc>
                <a:spcPct val="150000"/>
              </a:lnSpc>
              <a:buClr>
                <a:schemeClr val="dk1"/>
              </a:buClr>
              <a:buSzPts val="1100"/>
              <a:buNone/>
            </a:pPr>
            <a:r>
              <a:rPr lang="es-MX" sz="2000" dirty="0">
                <a:solidFill>
                  <a:srgbClr val="2C204D"/>
                </a:solidFill>
                <a:latin typeface="Aller" panose="020B0503030302020204" pitchFamily="34" charset="0"/>
                <a:ea typeface="Allerta"/>
                <a:cs typeface="Allerta"/>
                <a:sym typeface="Allerta"/>
              </a:rPr>
              <a:t>Las cinco cualidades de una visualización </a:t>
            </a:r>
            <a:r>
              <a:rPr lang="es-MX" sz="2000" dirty="0" smtClean="0">
                <a:solidFill>
                  <a:srgbClr val="2C204D"/>
                </a:solidFill>
                <a:latin typeface="Aller" panose="020B0503030302020204" pitchFamily="34" charset="0"/>
                <a:ea typeface="Allerta"/>
                <a:cs typeface="Allerta"/>
                <a:sym typeface="Allerta"/>
              </a:rPr>
              <a:t>memorable: </a:t>
            </a:r>
          </a:p>
          <a:p>
            <a:pPr marL="914400">
              <a:lnSpc>
                <a:spcPct val="200000"/>
              </a:lnSpc>
              <a:buClr>
                <a:srgbClr val="41B6A6"/>
              </a:buClr>
              <a:buFont typeface="Wingdings" panose="05000000000000000000" pitchFamily="2" charset="2"/>
              <a:buChar char="§"/>
            </a:pPr>
            <a:r>
              <a:rPr lang="es-MX" sz="2000" dirty="0">
                <a:solidFill>
                  <a:srgbClr val="2C204D"/>
                </a:solidFill>
                <a:latin typeface="Aller" panose="020B0503030302020204" pitchFamily="34" charset="0"/>
                <a:ea typeface="Allerta"/>
                <a:cs typeface="Allerta"/>
                <a:sym typeface="Allerta"/>
              </a:rPr>
              <a:t>      Que sea agradable a la vista</a:t>
            </a:r>
          </a:p>
          <a:p>
            <a:pPr marL="914400">
              <a:lnSpc>
                <a:spcPct val="200000"/>
              </a:lnSpc>
              <a:buClr>
                <a:srgbClr val="41B6A6"/>
              </a:buClr>
              <a:buFont typeface="Wingdings" panose="05000000000000000000" pitchFamily="2" charset="2"/>
              <a:buChar char="§"/>
            </a:pPr>
            <a:r>
              <a:rPr lang="es-MX" sz="2000" dirty="0" smtClean="0">
                <a:solidFill>
                  <a:srgbClr val="2C204D"/>
                </a:solidFill>
                <a:latin typeface="Aller" panose="020B0503030302020204" pitchFamily="34" charset="0"/>
                <a:ea typeface="Allerta"/>
                <a:cs typeface="Allerta"/>
                <a:sym typeface="Allerta"/>
              </a:rPr>
              <a:t>      Que </a:t>
            </a:r>
            <a:r>
              <a:rPr lang="es-MX" sz="2000" dirty="0">
                <a:solidFill>
                  <a:srgbClr val="2C204D"/>
                </a:solidFill>
                <a:latin typeface="Aller" panose="020B0503030302020204" pitchFamily="34" charset="0"/>
                <a:ea typeface="Allerta"/>
                <a:cs typeface="Allerta"/>
                <a:sym typeface="Allerta"/>
              </a:rPr>
              <a:t>sea </a:t>
            </a:r>
            <a:r>
              <a:rPr lang="es-MX" sz="2000" dirty="0" smtClean="0">
                <a:solidFill>
                  <a:srgbClr val="2C204D"/>
                </a:solidFill>
                <a:latin typeface="Aller" panose="020B0503030302020204" pitchFamily="34" charset="0"/>
                <a:ea typeface="Allerta"/>
                <a:cs typeface="Allerta"/>
                <a:sym typeface="Allerta"/>
              </a:rPr>
              <a:t>funcional </a:t>
            </a:r>
          </a:p>
          <a:p>
            <a:pPr marL="914400">
              <a:lnSpc>
                <a:spcPct val="200000"/>
              </a:lnSpc>
              <a:buClr>
                <a:srgbClr val="41B6A6"/>
              </a:buClr>
              <a:buFont typeface="Wingdings" panose="05000000000000000000" pitchFamily="2" charset="2"/>
              <a:buChar char="§"/>
            </a:pPr>
            <a:r>
              <a:rPr lang="es-MX" sz="2000" dirty="0">
                <a:solidFill>
                  <a:srgbClr val="2C204D"/>
                </a:solidFill>
                <a:latin typeface="Aller" panose="020B0503030302020204" pitchFamily="34" charset="0"/>
                <a:ea typeface="Allerta"/>
                <a:cs typeface="Allerta"/>
                <a:sym typeface="Allerta"/>
              </a:rPr>
              <a:t> </a:t>
            </a:r>
            <a:r>
              <a:rPr lang="es-MX" sz="2000" dirty="0" smtClean="0">
                <a:solidFill>
                  <a:srgbClr val="2C204D"/>
                </a:solidFill>
                <a:latin typeface="Aller" panose="020B0503030302020204" pitchFamily="34" charset="0"/>
                <a:ea typeface="Allerta"/>
                <a:cs typeface="Allerta"/>
                <a:sym typeface="Allerta"/>
              </a:rPr>
              <a:t>     Que muestre hallazgos</a:t>
            </a:r>
          </a:p>
          <a:p>
            <a:pPr marL="914400">
              <a:lnSpc>
                <a:spcPct val="200000"/>
              </a:lnSpc>
              <a:buClr>
                <a:srgbClr val="41B6A6"/>
              </a:buClr>
              <a:buFont typeface="Wingdings" panose="05000000000000000000" pitchFamily="2" charset="2"/>
              <a:buChar char="§"/>
            </a:pPr>
            <a:r>
              <a:rPr lang="es-MX" sz="2000" dirty="0">
                <a:solidFill>
                  <a:srgbClr val="2C204D"/>
                </a:solidFill>
                <a:latin typeface="Aller" panose="020B0503030302020204" pitchFamily="34" charset="0"/>
                <a:ea typeface="Allerta"/>
                <a:cs typeface="Allerta"/>
                <a:sym typeface="Allerta"/>
              </a:rPr>
              <a:t> </a:t>
            </a:r>
            <a:r>
              <a:rPr lang="es-MX" sz="2000" dirty="0" smtClean="0">
                <a:solidFill>
                  <a:srgbClr val="2C204D"/>
                </a:solidFill>
                <a:latin typeface="Aller" panose="020B0503030302020204" pitchFamily="34" charset="0"/>
                <a:ea typeface="Allerta"/>
                <a:cs typeface="Allerta"/>
                <a:sym typeface="Allerta"/>
              </a:rPr>
              <a:t>     Que </a:t>
            </a:r>
            <a:r>
              <a:rPr lang="es-MX" sz="2000" dirty="0">
                <a:solidFill>
                  <a:srgbClr val="2C204D"/>
                </a:solidFill>
                <a:latin typeface="Aller" panose="020B0503030302020204" pitchFamily="34" charset="0"/>
                <a:ea typeface="Allerta"/>
                <a:cs typeface="Allerta"/>
                <a:sym typeface="Allerta"/>
              </a:rPr>
              <a:t>está basada en datos confiables, es decir, que transmita la verdad </a:t>
            </a:r>
          </a:p>
          <a:p>
            <a:pPr marL="0" lvl="0" indent="0">
              <a:spcBef>
                <a:spcPts val="1000"/>
              </a:spcBef>
              <a:spcAft>
                <a:spcPts val="1600"/>
              </a:spcAft>
              <a:buNone/>
            </a:pPr>
            <a:endParaRPr lang="es-MX" sz="2000" b="1" dirty="0">
              <a:solidFill>
                <a:schemeClr val="dk1"/>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14091201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5;p19"/>
          <p:cNvPicPr preferRelativeResize="0"/>
          <p:nvPr/>
        </p:nvPicPr>
        <p:blipFill>
          <a:blip r:embed="rId2">
            <a:alphaModFix/>
          </a:blip>
          <a:stretch>
            <a:fillRect/>
          </a:stretch>
        </p:blipFill>
        <p:spPr>
          <a:xfrm>
            <a:off x="7940252" y="4198079"/>
            <a:ext cx="1000725" cy="786900"/>
          </a:xfrm>
          <a:prstGeom prst="rect">
            <a:avLst/>
          </a:prstGeom>
          <a:noFill/>
          <a:ln>
            <a:noFill/>
          </a:ln>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59" y="114290"/>
            <a:ext cx="6766574" cy="5029210"/>
          </a:xfrm>
          <a:prstGeom prst="rect">
            <a:avLst/>
          </a:prstGeom>
        </p:spPr>
      </p:pic>
    </p:spTree>
    <p:extLst>
      <p:ext uri="{BB962C8B-B14F-4D97-AF65-F5344CB8AC3E}">
        <p14:creationId xmlns:p14="http://schemas.microsoft.com/office/powerpoint/2010/main" val="2189429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9" name="Google Shape;69;p16"/>
          <p:cNvSpPr txBox="1">
            <a:spLocks/>
          </p:cNvSpPr>
          <p:nvPr/>
        </p:nvSpPr>
        <p:spPr>
          <a:xfrm>
            <a:off x="3417686" y="1540362"/>
            <a:ext cx="5151551" cy="1860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spcAft>
                <a:spcPts val="1000"/>
              </a:spcAft>
              <a:buSzPts val="1100"/>
            </a:pPr>
            <a:r>
              <a:rPr lang="es-MX" sz="4400" dirty="0" smtClean="0">
                <a:solidFill>
                  <a:srgbClr val="2C204D"/>
                </a:solidFill>
                <a:latin typeface="Aller" panose="020B0503030302020204" pitchFamily="34" charset="0"/>
                <a:ea typeface="Allerta"/>
                <a:cs typeface="Allerta"/>
                <a:sym typeface="Allerta"/>
              </a:rPr>
              <a:t>Representando mis  </a:t>
            </a:r>
            <a:r>
              <a:rPr lang="es-MX" sz="4400" dirty="0">
                <a:solidFill>
                  <a:srgbClr val="2C204D"/>
                </a:solidFill>
                <a:latin typeface="Aller" panose="020B0503030302020204" pitchFamily="34" charset="0"/>
                <a:ea typeface="Allerta"/>
                <a:cs typeface="Allerta"/>
                <a:sym typeface="Allerta"/>
              </a:rPr>
              <a:t>datos </a:t>
            </a:r>
          </a:p>
        </p:txBody>
      </p:sp>
      <p:pic>
        <p:nvPicPr>
          <p:cNvPr id="4"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3958944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pic>
        <p:nvPicPr>
          <p:cNvPr id="5"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7" name="Google Shape;69;p16"/>
          <p:cNvSpPr txBox="1">
            <a:spLocks noGrp="1"/>
          </p:cNvSpPr>
          <p:nvPr>
            <p:ph type="title"/>
          </p:nvPr>
        </p:nvSpPr>
        <p:spPr>
          <a:xfrm>
            <a:off x="3668206" y="1459679"/>
            <a:ext cx="5151551" cy="1860296"/>
          </a:xfrm>
          <a:prstGeom prst="rect">
            <a:avLst/>
          </a:prstGeom>
        </p:spPr>
        <p:txBody>
          <a:bodyPr spcFirstLastPara="1" wrap="square" lIns="91425" tIns="91425" rIns="91425" bIns="91425" anchor="t" anchorCtr="0">
            <a:noAutofit/>
          </a:bodyPr>
          <a:lstStyle/>
          <a:p>
            <a:pPr>
              <a:lnSpc>
                <a:spcPct val="115000"/>
              </a:lnSpc>
              <a:spcAft>
                <a:spcPts val="1000"/>
              </a:spcAft>
            </a:pPr>
            <a:r>
              <a:rPr lang="es-MX" sz="3600" dirty="0">
                <a:solidFill>
                  <a:srgbClr val="2C204D"/>
                </a:solidFill>
                <a:latin typeface="Aller" panose="020B0503030302020204" pitchFamily="34" charset="0"/>
                <a:ea typeface="Allerta"/>
                <a:cs typeface="Allerta"/>
                <a:sym typeface="Allerta"/>
              </a:rPr>
              <a:t>Representando mis  datos </a:t>
            </a:r>
            <a:endParaRPr lang="es-MX" sz="3600" dirty="0">
              <a:solidFill>
                <a:srgbClr val="2C204D"/>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2004536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AR"/>
          </a:p>
        </p:txBody>
      </p:sp>
      <p:sp>
        <p:nvSpPr>
          <p:cNvPr id="3" name="2 Marcador de texto"/>
          <p:cNvSpPr>
            <a:spLocks noGrp="1"/>
          </p:cNvSpPr>
          <p:nvPr>
            <p:ph type="body" idx="1"/>
          </p:nvPr>
        </p:nvSpPr>
        <p:spPr/>
        <p:txBody>
          <a:bodyPr/>
          <a:lstStyle/>
          <a:p>
            <a:endParaRPr lang="es-A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
            <a:ext cx="9144000" cy="5143309"/>
          </a:xfrm>
          <a:prstGeom prst="rect">
            <a:avLst/>
          </a:prstGeom>
        </p:spPr>
      </p:pic>
      <p:pic>
        <p:nvPicPr>
          <p:cNvPr id="5" name="Google Shape;54;p13"/>
          <p:cNvPicPr preferRelativeResize="0"/>
          <p:nvPr/>
        </p:nvPicPr>
        <p:blipFill>
          <a:blip r:embed="rId3">
            <a:alphaModFix/>
          </a:blip>
          <a:stretch>
            <a:fillRect/>
          </a:stretch>
        </p:blipFill>
        <p:spPr>
          <a:xfrm>
            <a:off x="3450887" y="3647345"/>
            <a:ext cx="1000725" cy="786900"/>
          </a:xfrm>
          <a:prstGeom prst="rect">
            <a:avLst/>
          </a:prstGeom>
          <a:noFill/>
          <a:ln>
            <a:noFill/>
          </a:ln>
        </p:spPr>
      </p:pic>
    </p:spTree>
    <p:extLst>
      <p:ext uri="{BB962C8B-B14F-4D97-AF65-F5344CB8AC3E}">
        <p14:creationId xmlns:p14="http://schemas.microsoft.com/office/powerpoint/2010/main" val="1372089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C204D"/>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303378" cy="5143500"/>
          </a:xfrm>
          <a:prstGeom prst="rect">
            <a:avLst/>
          </a:prstGeom>
        </p:spPr>
      </p:pic>
      <p:pic>
        <p:nvPicPr>
          <p:cNvPr id="4"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803375" y="242296"/>
            <a:ext cx="5042178"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dirty="0">
              <a:solidFill>
                <a:srgbClr val="2C204D"/>
              </a:solidFill>
              <a:latin typeface="Aller" panose="020B0503030302020204" pitchFamily="34" charset="0"/>
              <a:ea typeface="Allerta"/>
              <a:cs typeface="Allerta"/>
              <a:sym typeface="Allerta"/>
            </a:endParaRPr>
          </a:p>
        </p:txBody>
      </p:sp>
      <p:sp>
        <p:nvSpPr>
          <p:cNvPr id="14" name="Google Shape;69;p16"/>
          <p:cNvSpPr txBox="1">
            <a:spLocks/>
          </p:cNvSpPr>
          <p:nvPr/>
        </p:nvSpPr>
        <p:spPr>
          <a:xfrm>
            <a:off x="3527424" y="445024"/>
            <a:ext cx="5542176" cy="172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chemeClr val="bg1"/>
                </a:solidFill>
                <a:latin typeface="Aller Light" pitchFamily="34" charset="0"/>
                <a:ea typeface="Allerta"/>
                <a:cs typeface="Allerta"/>
              </a:rPr>
              <a:t>¿</a:t>
            </a:r>
            <a:r>
              <a:rPr lang="en-US" sz="3200" dirty="0" err="1" smtClean="0">
                <a:solidFill>
                  <a:schemeClr val="bg1"/>
                </a:solidFill>
                <a:latin typeface="Aller Light" pitchFamily="34" charset="0"/>
                <a:ea typeface="Allerta"/>
                <a:cs typeface="Allerta"/>
              </a:rPr>
              <a:t>Cuáles</a:t>
            </a:r>
            <a:r>
              <a:rPr lang="en-US" sz="3200" dirty="0" smtClean="0">
                <a:solidFill>
                  <a:schemeClr val="bg1"/>
                </a:solidFill>
                <a:latin typeface="Aller Light" pitchFamily="34" charset="0"/>
                <a:ea typeface="Allerta"/>
                <a:cs typeface="Allerta"/>
              </a:rPr>
              <a:t> </a:t>
            </a:r>
            <a:r>
              <a:rPr lang="en-US" sz="3200" dirty="0">
                <a:solidFill>
                  <a:schemeClr val="bg1"/>
                </a:solidFill>
                <a:latin typeface="Aller Light" pitchFamily="34" charset="0"/>
                <a:ea typeface="Allerta"/>
                <a:cs typeface="Allerta"/>
              </a:rPr>
              <a:t>son los </a:t>
            </a:r>
            <a:r>
              <a:rPr lang="en-US" sz="3200" dirty="0" err="1">
                <a:solidFill>
                  <a:schemeClr val="bg1"/>
                </a:solidFill>
                <a:latin typeface="Aller" pitchFamily="34" charset="0"/>
                <a:ea typeface="Allerta"/>
                <a:cs typeface="Allerta"/>
              </a:rPr>
              <a:t>ingredientes</a:t>
            </a:r>
            <a:r>
              <a:rPr lang="en-US" sz="3200" dirty="0">
                <a:solidFill>
                  <a:schemeClr val="bg1"/>
                </a:solidFill>
                <a:latin typeface="Aller" pitchFamily="34" charset="0"/>
                <a:ea typeface="Allerta"/>
                <a:cs typeface="Allerta"/>
              </a:rPr>
              <a:t> </a:t>
            </a:r>
            <a:r>
              <a:rPr lang="en-US" sz="3200" dirty="0">
                <a:solidFill>
                  <a:schemeClr val="bg1"/>
                </a:solidFill>
                <a:latin typeface="Aller Light" pitchFamily="34" charset="0"/>
                <a:ea typeface="Allerta"/>
                <a:cs typeface="Allerta"/>
              </a:rPr>
              <a:t>de </a:t>
            </a:r>
            <a:r>
              <a:rPr lang="en-US" sz="3200" dirty="0" err="1">
                <a:solidFill>
                  <a:schemeClr val="bg1"/>
                </a:solidFill>
                <a:latin typeface="Aller Light" pitchFamily="34" charset="0"/>
                <a:ea typeface="Allerta"/>
                <a:cs typeface="Allerta"/>
              </a:rPr>
              <a:t>una</a:t>
            </a:r>
            <a:r>
              <a:rPr lang="en-US" sz="3200" dirty="0">
                <a:solidFill>
                  <a:schemeClr val="bg1"/>
                </a:solidFill>
                <a:latin typeface="Aller Light" pitchFamily="34" charset="0"/>
                <a:ea typeface="Allerta"/>
                <a:cs typeface="Allerta"/>
              </a:rPr>
              <a:t> </a:t>
            </a:r>
            <a:r>
              <a:rPr lang="en-US" sz="3200" dirty="0" err="1">
                <a:solidFill>
                  <a:schemeClr val="bg1"/>
                </a:solidFill>
                <a:latin typeface="Aller" pitchFamily="34" charset="0"/>
                <a:ea typeface="Allerta"/>
                <a:cs typeface="Allerta"/>
              </a:rPr>
              <a:t>visualización</a:t>
            </a:r>
            <a:r>
              <a:rPr lang="en-US" sz="3200" dirty="0">
                <a:solidFill>
                  <a:schemeClr val="bg1"/>
                </a:solidFill>
                <a:latin typeface="Aller Light" pitchFamily="34" charset="0"/>
                <a:ea typeface="Allerta"/>
                <a:cs typeface="Allerta"/>
              </a:rPr>
              <a:t>?</a:t>
            </a:r>
            <a:endParaRPr lang="es-MX" sz="3200" dirty="0">
              <a:solidFill>
                <a:schemeClr val="bg1"/>
              </a:solidFill>
              <a:latin typeface="Aller Light" pitchFamily="34" charset="0"/>
              <a:ea typeface="Allerta"/>
              <a:cs typeface="Allerta"/>
              <a:sym typeface="Allerta"/>
            </a:endParaRPr>
          </a:p>
        </p:txBody>
      </p:sp>
      <p:sp>
        <p:nvSpPr>
          <p:cNvPr id="15" name="Google Shape;70;p16"/>
          <p:cNvSpPr txBox="1">
            <a:spLocks/>
          </p:cNvSpPr>
          <p:nvPr/>
        </p:nvSpPr>
        <p:spPr>
          <a:xfrm>
            <a:off x="3527425" y="1907906"/>
            <a:ext cx="5006975" cy="1802703"/>
          </a:xfrm>
          <a:prstGeom prst="rect">
            <a:avLst/>
          </a:prstGeom>
          <a:solidFill>
            <a:srgbClr val="2C204D"/>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a:spcAft>
                <a:spcPts val="750"/>
              </a:spcAft>
              <a:buClr>
                <a:srgbClr val="9BCFB0"/>
              </a:buClr>
            </a:pPr>
            <a:r>
              <a:rPr lang="es-ES" altLang="es-AR" sz="2400" dirty="0" smtClean="0">
                <a:solidFill>
                  <a:schemeClr val="bg1"/>
                </a:solidFill>
                <a:latin typeface="Aller Light" panose="020B0503040302020204" pitchFamily="34" charset="0"/>
                <a:ea typeface="Calibri" panose="020F0502020204030204" pitchFamily="34" charset="0"/>
              </a:rPr>
              <a:t>Cada visualización se construye sobre </a:t>
            </a:r>
            <a:r>
              <a:rPr lang="es-ES" altLang="es-AR" sz="2400" dirty="0" smtClean="0">
                <a:solidFill>
                  <a:schemeClr val="bg1"/>
                </a:solidFill>
                <a:latin typeface="Aller" panose="020B0503030302020204" pitchFamily="34" charset="0"/>
                <a:ea typeface="Calibri" panose="020F0502020204030204" pitchFamily="34" charset="0"/>
              </a:rPr>
              <a:t>datos</a:t>
            </a:r>
            <a:r>
              <a:rPr lang="es-ES" altLang="es-AR" sz="2400" dirty="0" smtClean="0">
                <a:solidFill>
                  <a:schemeClr val="bg1"/>
                </a:solidFill>
                <a:latin typeface="Aller Light" panose="020B0503040302020204" pitchFamily="34" charset="0"/>
                <a:ea typeface="Calibri" panose="020F0502020204030204" pitchFamily="34" charset="0"/>
              </a:rPr>
              <a:t> y </a:t>
            </a:r>
            <a:r>
              <a:rPr lang="es-ES" altLang="es-AR" sz="2400" dirty="0" smtClean="0">
                <a:solidFill>
                  <a:schemeClr val="bg1"/>
                </a:solidFill>
                <a:latin typeface="Aller" panose="020B0503030302020204" pitchFamily="34" charset="0"/>
                <a:ea typeface="Calibri" panose="020F0502020204030204" pitchFamily="34" charset="0"/>
              </a:rPr>
              <a:t>cuatro componentes</a:t>
            </a:r>
            <a:r>
              <a:rPr lang="es-ES" altLang="es-AR" sz="2400" dirty="0" smtClean="0">
                <a:solidFill>
                  <a:schemeClr val="bg1"/>
                </a:solidFill>
                <a:latin typeface="Aller Light" panose="020B0503040302020204" pitchFamily="34" charset="0"/>
                <a:ea typeface="Calibri" panose="020F0502020204030204" pitchFamily="34" charset="0"/>
              </a:rPr>
              <a:t>:</a:t>
            </a:r>
            <a:endParaRPr lang="es-MX" sz="2400" dirty="0" smtClean="0">
              <a:solidFill>
                <a:schemeClr val="bg1"/>
              </a:solidFill>
              <a:latin typeface="Aller Light" panose="020B0503040302020204" pitchFamily="34" charset="0"/>
              <a:ea typeface="Calibri" panose="020F0502020204030204" pitchFamily="34" charset="0"/>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spcBef>
                <a:spcPts val="1000"/>
              </a:spcBef>
              <a:buClr>
                <a:schemeClr val="dk1"/>
              </a:buClr>
              <a:buSzPts val="1100"/>
              <a:buFont typeface="Arial"/>
              <a:buNone/>
            </a:pPr>
            <a:r>
              <a:rPr lang="es-MX" sz="1200" i="1" dirty="0" smtClean="0">
                <a:solidFill>
                  <a:schemeClr val="dk1"/>
                </a:solidFill>
                <a:latin typeface="Aller" panose="020B0503030302020204" pitchFamily="34" charset="0"/>
                <a:ea typeface="Allerta"/>
                <a:cs typeface="Allerta"/>
                <a:sym typeface="Allerta"/>
              </a:rPr>
              <a:t>                                                                                        </a:t>
            </a:r>
            <a:endParaRPr lang="es-MX" dirty="0"/>
          </a:p>
        </p:txBody>
      </p:sp>
    </p:spTree>
    <p:extLst>
      <p:ext uri="{BB962C8B-B14F-4D97-AF65-F5344CB8AC3E}">
        <p14:creationId xmlns:p14="http://schemas.microsoft.com/office/powerpoint/2010/main" val="4074970406"/>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303378" cy="5143500"/>
          </a:xfrm>
          <a:prstGeom prst="rect">
            <a:avLst/>
          </a:prstGeom>
        </p:spPr>
      </p:pic>
      <p:pic>
        <p:nvPicPr>
          <p:cNvPr id="4"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803375" y="242296"/>
            <a:ext cx="5042178"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dirty="0">
              <a:solidFill>
                <a:srgbClr val="2C204D"/>
              </a:solidFill>
              <a:latin typeface="Aller" panose="020B0503030302020204" pitchFamily="34" charset="0"/>
              <a:ea typeface="Allerta"/>
              <a:cs typeface="Allerta"/>
              <a:sym typeface="Allerta"/>
            </a:endParaRPr>
          </a:p>
        </p:txBody>
      </p:sp>
      <p:sp>
        <p:nvSpPr>
          <p:cNvPr id="14" name="Google Shape;69;p16"/>
          <p:cNvSpPr txBox="1">
            <a:spLocks/>
          </p:cNvSpPr>
          <p:nvPr/>
        </p:nvSpPr>
        <p:spPr>
          <a:xfrm>
            <a:off x="3527424" y="445024"/>
            <a:ext cx="5542176" cy="172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a:t>
            </a:r>
            <a:r>
              <a:rPr lang="en-US" sz="3200" dirty="0" err="1">
                <a:solidFill>
                  <a:srgbClr val="2C204D"/>
                </a:solidFill>
                <a:latin typeface="Aller" panose="020B0503030302020204" pitchFamily="34" charset="0"/>
                <a:ea typeface="Allerta"/>
                <a:cs typeface="Allerta"/>
              </a:rPr>
              <a:t>Cuáles</a:t>
            </a:r>
            <a:r>
              <a:rPr lang="en-US" sz="3200" dirty="0">
                <a:solidFill>
                  <a:srgbClr val="2C204D"/>
                </a:solidFill>
                <a:latin typeface="Aller" panose="020B0503030302020204" pitchFamily="34" charset="0"/>
                <a:ea typeface="Allerta"/>
                <a:cs typeface="Allerta"/>
              </a:rPr>
              <a:t> son </a:t>
            </a:r>
            <a:r>
              <a:rPr lang="en-US" sz="3200" dirty="0" err="1">
                <a:solidFill>
                  <a:srgbClr val="2C204D"/>
                </a:solidFill>
                <a:latin typeface="Aller" panose="020B0503030302020204" pitchFamily="34" charset="0"/>
                <a:ea typeface="Allerta"/>
                <a:cs typeface="Allerta"/>
              </a:rPr>
              <a:t>los</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ingredientes</a:t>
            </a:r>
            <a:r>
              <a:rPr lang="en-US" sz="3200" dirty="0">
                <a:solidFill>
                  <a:srgbClr val="2C204D"/>
                </a:solidFill>
                <a:latin typeface="Aller" panose="020B0503030302020204" pitchFamily="34" charset="0"/>
                <a:ea typeface="Allerta"/>
                <a:cs typeface="Allerta"/>
              </a:rPr>
              <a:t> de </a:t>
            </a:r>
            <a:r>
              <a:rPr lang="en-US" sz="3200" dirty="0" err="1">
                <a:solidFill>
                  <a:srgbClr val="2C204D"/>
                </a:solidFill>
                <a:latin typeface="Aller" panose="020B0503030302020204" pitchFamily="34" charset="0"/>
                <a:ea typeface="Allerta"/>
                <a:cs typeface="Allerta"/>
              </a:rPr>
              <a:t>una</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visualización</a:t>
            </a:r>
            <a:r>
              <a:rPr lang="en-US" sz="3200" dirty="0">
                <a:solidFill>
                  <a:srgbClr val="2C204D"/>
                </a:solidFill>
                <a:latin typeface="Aller" panose="020B0503030302020204" pitchFamily="34" charset="0"/>
                <a:ea typeface="Allerta"/>
                <a:cs typeface="Allerta"/>
              </a:rPr>
              <a:t>?</a:t>
            </a:r>
            <a:endParaRPr lang="es-MX" sz="3200" dirty="0">
              <a:solidFill>
                <a:srgbClr val="2C204D"/>
              </a:solidFill>
              <a:latin typeface="Aller" panose="020B0503030302020204" pitchFamily="34" charset="0"/>
              <a:ea typeface="Allerta"/>
              <a:cs typeface="Allerta"/>
              <a:sym typeface="Allerta"/>
            </a:endParaRPr>
          </a:p>
        </p:txBody>
      </p:sp>
      <p:sp>
        <p:nvSpPr>
          <p:cNvPr id="15" name="Google Shape;70;p16"/>
          <p:cNvSpPr txBox="1">
            <a:spLocks/>
          </p:cNvSpPr>
          <p:nvPr/>
        </p:nvSpPr>
        <p:spPr>
          <a:xfrm>
            <a:off x="3527425" y="1667434"/>
            <a:ext cx="5006975" cy="79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571500" indent="-457200">
              <a:lnSpc>
                <a:spcPct val="200000"/>
              </a:lnSpc>
              <a:spcAft>
                <a:spcPts val="750"/>
              </a:spcAft>
              <a:buClr>
                <a:srgbClr val="41B6A6"/>
              </a:buClr>
              <a:buSzPct val="78000"/>
              <a:buFont typeface="+mj-lt"/>
              <a:buAutoNum type="arabicPeriod"/>
            </a:pPr>
            <a:r>
              <a:rPr lang="es-ES" sz="2400" dirty="0" smtClean="0">
                <a:solidFill>
                  <a:srgbClr val="41B6A6"/>
                </a:solidFill>
                <a:latin typeface="Aller" panose="020B0503030302020204" pitchFamily="34" charset="0"/>
                <a:ea typeface="Calibri" panose="020F0502020204030204" pitchFamily="34" charset="0"/>
              </a:rPr>
              <a:t>Señales </a:t>
            </a:r>
            <a:r>
              <a:rPr lang="es-ES" sz="2400" dirty="0">
                <a:solidFill>
                  <a:srgbClr val="41B6A6"/>
                </a:solidFill>
                <a:latin typeface="Aller" panose="020B0503030302020204" pitchFamily="34" charset="0"/>
                <a:ea typeface="Calibri" panose="020F0502020204030204" pitchFamily="34" charset="0"/>
              </a:rPr>
              <a:t>visuales +</a:t>
            </a: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spcBef>
                <a:spcPts val="1000"/>
              </a:spcBef>
              <a:buClr>
                <a:schemeClr val="dk1"/>
              </a:buClr>
              <a:buSzPts val="1100"/>
              <a:buFont typeface="Arial"/>
              <a:buNone/>
            </a:pPr>
            <a:r>
              <a:rPr lang="es-MX" sz="1200" i="1" dirty="0" smtClean="0">
                <a:solidFill>
                  <a:schemeClr val="dk1"/>
                </a:solidFill>
                <a:latin typeface="Aller" panose="020B0503030302020204" pitchFamily="34" charset="0"/>
                <a:ea typeface="Allerta"/>
                <a:cs typeface="Allerta"/>
                <a:sym typeface="Allerta"/>
              </a:rPr>
              <a:t>                                                                                        </a:t>
            </a:r>
            <a:endParaRPr lang="es-MX" dirty="0"/>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7272" y="2846261"/>
            <a:ext cx="3464120" cy="1860891"/>
          </a:xfrm>
          <a:prstGeom prst="rect">
            <a:avLst/>
          </a:prstGeom>
        </p:spPr>
      </p:pic>
    </p:spTree>
    <p:extLst>
      <p:ext uri="{BB962C8B-B14F-4D97-AF65-F5344CB8AC3E}">
        <p14:creationId xmlns:p14="http://schemas.microsoft.com/office/powerpoint/2010/main" val="195554369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303378" cy="5143500"/>
          </a:xfrm>
          <a:prstGeom prst="rect">
            <a:avLst/>
          </a:prstGeom>
        </p:spPr>
      </p:pic>
      <p:pic>
        <p:nvPicPr>
          <p:cNvPr id="4"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803375" y="242296"/>
            <a:ext cx="5042178"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dirty="0">
              <a:solidFill>
                <a:srgbClr val="2C204D"/>
              </a:solidFill>
              <a:latin typeface="Aller" panose="020B0503030302020204" pitchFamily="34" charset="0"/>
              <a:ea typeface="Allerta"/>
              <a:cs typeface="Allerta"/>
              <a:sym typeface="Allerta"/>
            </a:endParaRPr>
          </a:p>
        </p:txBody>
      </p:sp>
      <p:sp>
        <p:nvSpPr>
          <p:cNvPr id="14" name="Google Shape;69;p16"/>
          <p:cNvSpPr txBox="1">
            <a:spLocks/>
          </p:cNvSpPr>
          <p:nvPr/>
        </p:nvSpPr>
        <p:spPr>
          <a:xfrm>
            <a:off x="3527424" y="445024"/>
            <a:ext cx="5542176" cy="172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a:t>
            </a:r>
            <a:r>
              <a:rPr lang="en-US" sz="3200" dirty="0" err="1">
                <a:solidFill>
                  <a:srgbClr val="2C204D"/>
                </a:solidFill>
                <a:latin typeface="Aller" panose="020B0503030302020204" pitchFamily="34" charset="0"/>
                <a:ea typeface="Allerta"/>
                <a:cs typeface="Allerta"/>
              </a:rPr>
              <a:t>Cuáles</a:t>
            </a:r>
            <a:r>
              <a:rPr lang="en-US" sz="3200" dirty="0">
                <a:solidFill>
                  <a:srgbClr val="2C204D"/>
                </a:solidFill>
                <a:latin typeface="Aller" panose="020B0503030302020204" pitchFamily="34" charset="0"/>
                <a:ea typeface="Allerta"/>
                <a:cs typeface="Allerta"/>
              </a:rPr>
              <a:t> son </a:t>
            </a:r>
            <a:r>
              <a:rPr lang="en-US" sz="3200" dirty="0" err="1">
                <a:solidFill>
                  <a:srgbClr val="2C204D"/>
                </a:solidFill>
                <a:latin typeface="Aller" panose="020B0503030302020204" pitchFamily="34" charset="0"/>
                <a:ea typeface="Allerta"/>
                <a:cs typeface="Allerta"/>
              </a:rPr>
              <a:t>los</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ingredientes</a:t>
            </a:r>
            <a:r>
              <a:rPr lang="en-US" sz="3200" dirty="0">
                <a:solidFill>
                  <a:srgbClr val="2C204D"/>
                </a:solidFill>
                <a:latin typeface="Aller" panose="020B0503030302020204" pitchFamily="34" charset="0"/>
                <a:ea typeface="Allerta"/>
                <a:cs typeface="Allerta"/>
              </a:rPr>
              <a:t> de </a:t>
            </a:r>
            <a:r>
              <a:rPr lang="en-US" sz="3200" dirty="0" err="1">
                <a:solidFill>
                  <a:srgbClr val="2C204D"/>
                </a:solidFill>
                <a:latin typeface="Aller" panose="020B0503030302020204" pitchFamily="34" charset="0"/>
                <a:ea typeface="Allerta"/>
                <a:cs typeface="Allerta"/>
              </a:rPr>
              <a:t>una</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visualización</a:t>
            </a:r>
            <a:r>
              <a:rPr lang="en-US" sz="3200" dirty="0">
                <a:solidFill>
                  <a:srgbClr val="2C204D"/>
                </a:solidFill>
                <a:latin typeface="Aller" panose="020B0503030302020204" pitchFamily="34" charset="0"/>
                <a:ea typeface="Allerta"/>
                <a:cs typeface="Allerta"/>
              </a:rPr>
              <a:t>?</a:t>
            </a:r>
            <a:endParaRPr lang="es-MX" sz="3200" dirty="0">
              <a:solidFill>
                <a:srgbClr val="2C204D"/>
              </a:solidFill>
              <a:latin typeface="Aller" panose="020B0503030302020204" pitchFamily="34" charset="0"/>
              <a:ea typeface="Allerta"/>
              <a:cs typeface="Allerta"/>
              <a:sym typeface="Allerta"/>
            </a:endParaRPr>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9071" y="3381268"/>
            <a:ext cx="2934109" cy="1543265"/>
          </a:xfrm>
          <a:prstGeom prst="rect">
            <a:avLst/>
          </a:prstGeom>
        </p:spPr>
      </p:pic>
      <p:sp>
        <p:nvSpPr>
          <p:cNvPr id="13" name="Google Shape;70;p16"/>
          <p:cNvSpPr txBox="1">
            <a:spLocks/>
          </p:cNvSpPr>
          <p:nvPr/>
        </p:nvSpPr>
        <p:spPr>
          <a:xfrm>
            <a:off x="3527425" y="1667434"/>
            <a:ext cx="5006975" cy="79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200000"/>
              </a:lnSpc>
              <a:spcAft>
                <a:spcPts val="750"/>
              </a:spcAft>
              <a:buClr>
                <a:srgbClr val="9CCFB1"/>
              </a:buClr>
              <a:buFont typeface="+mj-lt"/>
              <a:buAutoNum type="arabicPeriod"/>
            </a:pPr>
            <a:r>
              <a:rPr lang="es-ES" sz="2400" dirty="0">
                <a:solidFill>
                  <a:schemeClr val="bg1">
                    <a:lumMod val="75000"/>
                  </a:schemeClr>
                </a:solidFill>
                <a:latin typeface="Aller" panose="020B0503030302020204" pitchFamily="34" charset="0"/>
                <a:ea typeface="Calibri" panose="020F0502020204030204" pitchFamily="34" charset="0"/>
              </a:rPr>
              <a:t>Señales visuales +</a:t>
            </a:r>
          </a:p>
          <a:p>
            <a:pPr>
              <a:lnSpc>
                <a:spcPct val="200000"/>
              </a:lnSpc>
              <a:spcAft>
                <a:spcPts val="750"/>
              </a:spcAft>
              <a:buClr>
                <a:srgbClr val="41B6A6"/>
              </a:buClr>
              <a:buFont typeface="+mj-lt"/>
              <a:buAutoNum type="arabicPeriod"/>
            </a:pPr>
            <a:r>
              <a:rPr lang="es-ES" sz="2400" dirty="0">
                <a:solidFill>
                  <a:srgbClr val="41B6A6"/>
                </a:solidFill>
                <a:latin typeface="Aller" panose="020B0503030302020204" pitchFamily="34" charset="0"/>
                <a:ea typeface="Calibri" panose="020F0502020204030204" pitchFamily="34" charset="0"/>
              </a:rPr>
              <a:t> </a:t>
            </a:r>
            <a:r>
              <a:rPr lang="es-ES" sz="2500" dirty="0" smtClean="0">
                <a:solidFill>
                  <a:srgbClr val="41B6A6"/>
                </a:solidFill>
                <a:latin typeface="Aller" panose="020B0503030302020204" pitchFamily="34" charset="0"/>
                <a:ea typeface="Calibri" panose="020F0502020204030204" pitchFamily="34" charset="0"/>
              </a:rPr>
              <a:t>Sistemas de coordenadas +</a:t>
            </a:r>
            <a:endParaRPr lang="es-ES" sz="2500" dirty="0">
              <a:solidFill>
                <a:srgbClr val="41B6A6"/>
              </a:solidFill>
              <a:latin typeface="Aller" panose="020B0503030302020204" pitchFamily="34" charset="0"/>
              <a:ea typeface="Calibri" panose="020F0502020204030204" pitchFamily="34" charset="0"/>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1765306719"/>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303378" cy="5143500"/>
          </a:xfrm>
          <a:prstGeom prst="rect">
            <a:avLst/>
          </a:prstGeom>
        </p:spPr>
      </p:pic>
      <p:pic>
        <p:nvPicPr>
          <p:cNvPr id="4"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803375" y="242296"/>
            <a:ext cx="5042178"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dirty="0">
              <a:solidFill>
                <a:srgbClr val="2C204D"/>
              </a:solidFill>
              <a:latin typeface="Aller" panose="020B0503030302020204" pitchFamily="34" charset="0"/>
              <a:ea typeface="Allerta"/>
              <a:cs typeface="Allerta"/>
              <a:sym typeface="Allerta"/>
            </a:endParaRPr>
          </a:p>
        </p:txBody>
      </p:sp>
      <p:sp>
        <p:nvSpPr>
          <p:cNvPr id="14" name="Google Shape;69;p16"/>
          <p:cNvSpPr txBox="1">
            <a:spLocks/>
          </p:cNvSpPr>
          <p:nvPr/>
        </p:nvSpPr>
        <p:spPr>
          <a:xfrm>
            <a:off x="3527424" y="445024"/>
            <a:ext cx="5542176" cy="172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a:t>
            </a:r>
            <a:r>
              <a:rPr lang="en-US" sz="3200" dirty="0" err="1">
                <a:solidFill>
                  <a:srgbClr val="2C204D"/>
                </a:solidFill>
                <a:latin typeface="Aller" panose="020B0503030302020204" pitchFamily="34" charset="0"/>
                <a:ea typeface="Allerta"/>
                <a:cs typeface="Allerta"/>
              </a:rPr>
              <a:t>Cuáles</a:t>
            </a:r>
            <a:r>
              <a:rPr lang="en-US" sz="3200" dirty="0">
                <a:solidFill>
                  <a:srgbClr val="2C204D"/>
                </a:solidFill>
                <a:latin typeface="Aller" panose="020B0503030302020204" pitchFamily="34" charset="0"/>
                <a:ea typeface="Allerta"/>
                <a:cs typeface="Allerta"/>
              </a:rPr>
              <a:t> son </a:t>
            </a:r>
            <a:r>
              <a:rPr lang="en-US" sz="3200" dirty="0" err="1">
                <a:solidFill>
                  <a:srgbClr val="2C204D"/>
                </a:solidFill>
                <a:latin typeface="Aller" panose="020B0503030302020204" pitchFamily="34" charset="0"/>
                <a:ea typeface="Allerta"/>
                <a:cs typeface="Allerta"/>
              </a:rPr>
              <a:t>los</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ingredientes</a:t>
            </a:r>
            <a:r>
              <a:rPr lang="en-US" sz="3200" dirty="0">
                <a:solidFill>
                  <a:srgbClr val="2C204D"/>
                </a:solidFill>
                <a:latin typeface="Aller" panose="020B0503030302020204" pitchFamily="34" charset="0"/>
                <a:ea typeface="Allerta"/>
                <a:cs typeface="Allerta"/>
              </a:rPr>
              <a:t> de </a:t>
            </a:r>
            <a:r>
              <a:rPr lang="en-US" sz="3200" dirty="0" err="1">
                <a:solidFill>
                  <a:srgbClr val="2C204D"/>
                </a:solidFill>
                <a:latin typeface="Aller" panose="020B0503030302020204" pitchFamily="34" charset="0"/>
                <a:ea typeface="Allerta"/>
                <a:cs typeface="Allerta"/>
              </a:rPr>
              <a:t>una</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visualización</a:t>
            </a:r>
            <a:r>
              <a:rPr lang="en-US" sz="3200" dirty="0">
                <a:solidFill>
                  <a:srgbClr val="2C204D"/>
                </a:solidFill>
                <a:latin typeface="Aller" panose="020B0503030302020204" pitchFamily="34" charset="0"/>
                <a:ea typeface="Allerta"/>
                <a:cs typeface="Allerta"/>
              </a:rPr>
              <a:t>?</a:t>
            </a:r>
            <a:endParaRPr lang="es-MX" sz="3200" dirty="0">
              <a:solidFill>
                <a:srgbClr val="2C204D"/>
              </a:solidFill>
              <a:latin typeface="Aller" panose="020B0503030302020204" pitchFamily="34" charset="0"/>
              <a:ea typeface="Allerta"/>
              <a:cs typeface="Allerta"/>
              <a:sym typeface="Allerta"/>
            </a:endParaRPr>
          </a:p>
        </p:txBody>
      </p:sp>
      <p:sp>
        <p:nvSpPr>
          <p:cNvPr id="12" name="Google Shape;70;p16"/>
          <p:cNvSpPr txBox="1">
            <a:spLocks/>
          </p:cNvSpPr>
          <p:nvPr/>
        </p:nvSpPr>
        <p:spPr>
          <a:xfrm>
            <a:off x="3606686" y="4355801"/>
            <a:ext cx="5006975" cy="79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spcBef>
                <a:spcPts val="1000"/>
              </a:spcBef>
              <a:buClr>
                <a:schemeClr val="dk1"/>
              </a:buClr>
              <a:buSzPts val="1100"/>
              <a:buFont typeface="Arial"/>
              <a:buNone/>
            </a:pPr>
            <a:r>
              <a:rPr lang="es-MX" sz="1200" i="1" dirty="0" smtClean="0">
                <a:solidFill>
                  <a:schemeClr val="dk1"/>
                </a:solidFill>
                <a:latin typeface="Aller" panose="020B0503030302020204" pitchFamily="34" charset="0"/>
                <a:ea typeface="Allerta"/>
                <a:cs typeface="Allerta"/>
                <a:sym typeface="Allerta"/>
              </a:rPr>
              <a:t>                                                                                        </a:t>
            </a:r>
            <a:endParaRPr lang="es-MX" dirty="0"/>
          </a:p>
        </p:txBody>
      </p:sp>
      <p:sp>
        <p:nvSpPr>
          <p:cNvPr id="13" name="Google Shape;70;p16"/>
          <p:cNvSpPr txBox="1">
            <a:spLocks/>
          </p:cNvSpPr>
          <p:nvPr/>
        </p:nvSpPr>
        <p:spPr>
          <a:xfrm>
            <a:off x="3527425" y="1667434"/>
            <a:ext cx="5006975" cy="79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200000"/>
              </a:lnSpc>
              <a:spcAft>
                <a:spcPts val="750"/>
              </a:spcAft>
              <a:buClr>
                <a:srgbClr val="9CCFB1"/>
              </a:buClr>
              <a:buFont typeface="+mj-lt"/>
              <a:buAutoNum type="arabicPeriod"/>
            </a:pPr>
            <a:r>
              <a:rPr lang="es-ES" sz="2400" dirty="0">
                <a:solidFill>
                  <a:schemeClr val="bg1">
                    <a:lumMod val="75000"/>
                  </a:schemeClr>
                </a:solidFill>
                <a:latin typeface="Aller" panose="020B0503030302020204" pitchFamily="34" charset="0"/>
                <a:ea typeface="Calibri" panose="020F0502020204030204" pitchFamily="34" charset="0"/>
              </a:rPr>
              <a:t>Señales visuales +</a:t>
            </a:r>
          </a:p>
          <a:p>
            <a:pPr>
              <a:lnSpc>
                <a:spcPct val="200000"/>
              </a:lnSpc>
              <a:spcAft>
                <a:spcPts val="750"/>
              </a:spcAft>
              <a:buClr>
                <a:srgbClr val="9CCFB1"/>
              </a:buClr>
              <a:buFont typeface="+mj-lt"/>
              <a:buAutoNum type="arabicPeriod"/>
            </a:pPr>
            <a:r>
              <a:rPr lang="es-ES" sz="2400" dirty="0">
                <a:solidFill>
                  <a:schemeClr val="bg1">
                    <a:lumMod val="75000"/>
                  </a:schemeClr>
                </a:solidFill>
                <a:latin typeface="Aller" panose="020B0503030302020204" pitchFamily="34" charset="0"/>
                <a:ea typeface="Calibri" panose="020F0502020204030204" pitchFamily="34" charset="0"/>
              </a:rPr>
              <a:t> Sistemas de </a:t>
            </a:r>
            <a:r>
              <a:rPr lang="es-ES" sz="2400" dirty="0" smtClean="0">
                <a:solidFill>
                  <a:schemeClr val="bg1">
                    <a:lumMod val="75000"/>
                  </a:schemeClr>
                </a:solidFill>
                <a:latin typeface="Aller" panose="020B0503030302020204" pitchFamily="34" charset="0"/>
                <a:ea typeface="Calibri" panose="020F0502020204030204" pitchFamily="34" charset="0"/>
              </a:rPr>
              <a:t>coordenadas +</a:t>
            </a:r>
          </a:p>
          <a:p>
            <a:pPr>
              <a:lnSpc>
                <a:spcPct val="200000"/>
              </a:lnSpc>
              <a:spcAft>
                <a:spcPts val="750"/>
              </a:spcAft>
              <a:buClr>
                <a:srgbClr val="41B6A6"/>
              </a:buClr>
              <a:buFont typeface="+mj-lt"/>
              <a:buAutoNum type="arabicPeriod"/>
            </a:pPr>
            <a:r>
              <a:rPr lang="es-ES" sz="3200" dirty="0" smtClean="0">
                <a:solidFill>
                  <a:srgbClr val="41B6A6"/>
                </a:solidFill>
                <a:latin typeface="Aller" panose="020B0503030302020204" pitchFamily="34" charset="0"/>
                <a:ea typeface="Calibri" panose="020F0502020204030204" pitchFamily="34" charset="0"/>
              </a:rPr>
              <a:t> </a:t>
            </a:r>
            <a:r>
              <a:rPr lang="es-ES" sz="2500" dirty="0" smtClean="0">
                <a:solidFill>
                  <a:srgbClr val="41B6A6"/>
                </a:solidFill>
                <a:latin typeface="Aller" panose="020B0503030302020204" pitchFamily="34" charset="0"/>
                <a:ea typeface="Calibri" panose="020F0502020204030204" pitchFamily="34" charset="0"/>
              </a:rPr>
              <a:t>Escalas +</a:t>
            </a:r>
            <a:endParaRPr lang="es-ES" sz="2500" dirty="0">
              <a:solidFill>
                <a:srgbClr val="41B6A6"/>
              </a:solidFill>
              <a:latin typeface="Aller" panose="020B0503030302020204" pitchFamily="34" charset="0"/>
              <a:ea typeface="Calibri" panose="020F0502020204030204" pitchFamily="34" charset="0"/>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p:txBody>
      </p:sp>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928" y="3268603"/>
            <a:ext cx="2403757" cy="1476582"/>
          </a:xfrm>
          <a:prstGeom prst="rect">
            <a:avLst/>
          </a:prstGeom>
        </p:spPr>
      </p:pic>
    </p:spTree>
    <p:extLst>
      <p:ext uri="{BB962C8B-B14F-4D97-AF65-F5344CB8AC3E}">
        <p14:creationId xmlns:p14="http://schemas.microsoft.com/office/powerpoint/2010/main" val="3994447760"/>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2" name="Google Shape;70;p16"/>
          <p:cNvSpPr txBox="1">
            <a:spLocks/>
          </p:cNvSpPr>
          <p:nvPr/>
        </p:nvSpPr>
        <p:spPr>
          <a:xfrm>
            <a:off x="3606686" y="4355801"/>
            <a:ext cx="5006975" cy="797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spcBef>
                <a:spcPts val="1000"/>
              </a:spcBef>
              <a:buClr>
                <a:schemeClr val="dk1"/>
              </a:buClr>
              <a:buSzPts val="1100"/>
              <a:buFont typeface="Arial"/>
              <a:buNone/>
            </a:pPr>
            <a:r>
              <a:rPr lang="es-MX" sz="1200" i="1" dirty="0" smtClean="0">
                <a:solidFill>
                  <a:schemeClr val="dk1"/>
                </a:solidFill>
                <a:latin typeface="Aller" panose="020B0503030302020204" pitchFamily="34" charset="0"/>
                <a:ea typeface="Allerta"/>
                <a:cs typeface="Allerta"/>
                <a:sym typeface="Allerta"/>
              </a:rPr>
              <a:t>                                                                                        </a:t>
            </a:r>
            <a:endParaRPr lang="es-MX" dirty="0"/>
          </a:p>
        </p:txBody>
      </p:sp>
      <p:sp>
        <p:nvSpPr>
          <p:cNvPr id="10" name="Google Shape;70;p16"/>
          <p:cNvSpPr txBox="1">
            <a:spLocks/>
          </p:cNvSpPr>
          <p:nvPr/>
        </p:nvSpPr>
        <p:spPr>
          <a:xfrm>
            <a:off x="414734" y="1667435"/>
            <a:ext cx="4548666" cy="3292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200000"/>
              </a:lnSpc>
              <a:spcAft>
                <a:spcPts val="750"/>
              </a:spcAft>
              <a:buClr>
                <a:srgbClr val="9CCFB1"/>
              </a:buClr>
              <a:buFont typeface="+mj-lt"/>
              <a:buAutoNum type="arabicPeriod"/>
            </a:pPr>
            <a:r>
              <a:rPr lang="es-ES" sz="2400" dirty="0">
                <a:solidFill>
                  <a:schemeClr val="bg1">
                    <a:lumMod val="75000"/>
                  </a:schemeClr>
                </a:solidFill>
                <a:latin typeface="Aller" panose="020B0503030302020204" pitchFamily="34" charset="0"/>
                <a:ea typeface="Calibri" panose="020F0502020204030204" pitchFamily="34" charset="0"/>
              </a:rPr>
              <a:t>Señales visuales +</a:t>
            </a:r>
          </a:p>
          <a:p>
            <a:pPr>
              <a:lnSpc>
                <a:spcPct val="200000"/>
              </a:lnSpc>
              <a:spcAft>
                <a:spcPts val="750"/>
              </a:spcAft>
              <a:buClr>
                <a:srgbClr val="9CCFB1"/>
              </a:buClr>
              <a:buFont typeface="+mj-lt"/>
              <a:buAutoNum type="arabicPeriod"/>
            </a:pPr>
            <a:r>
              <a:rPr lang="es-ES" sz="2400" dirty="0">
                <a:solidFill>
                  <a:schemeClr val="bg1">
                    <a:lumMod val="75000"/>
                  </a:schemeClr>
                </a:solidFill>
                <a:latin typeface="Aller" panose="020B0503030302020204" pitchFamily="34" charset="0"/>
                <a:ea typeface="Calibri" panose="020F0502020204030204" pitchFamily="34" charset="0"/>
              </a:rPr>
              <a:t> Sistemas de coordenadas +</a:t>
            </a:r>
          </a:p>
          <a:p>
            <a:pPr>
              <a:lnSpc>
                <a:spcPct val="200000"/>
              </a:lnSpc>
              <a:spcAft>
                <a:spcPts val="750"/>
              </a:spcAft>
              <a:buClr>
                <a:srgbClr val="9CCFB1"/>
              </a:buClr>
              <a:buFont typeface="+mj-lt"/>
              <a:buAutoNum type="arabicPeriod"/>
            </a:pPr>
            <a:r>
              <a:rPr lang="es-ES" sz="2400" dirty="0">
                <a:solidFill>
                  <a:srgbClr val="9BCFB0"/>
                </a:solidFill>
                <a:latin typeface="Aller" panose="020B0503030302020204" pitchFamily="34" charset="0"/>
                <a:ea typeface="Calibri" panose="020F0502020204030204" pitchFamily="34" charset="0"/>
              </a:rPr>
              <a:t> </a:t>
            </a:r>
            <a:r>
              <a:rPr lang="es-ES" sz="2400" dirty="0">
                <a:solidFill>
                  <a:schemeClr val="bg1">
                    <a:lumMod val="75000"/>
                  </a:schemeClr>
                </a:solidFill>
                <a:latin typeface="Aller" panose="020B0503030302020204" pitchFamily="34" charset="0"/>
                <a:ea typeface="Calibri" panose="020F0502020204030204" pitchFamily="34" charset="0"/>
              </a:rPr>
              <a:t>Escalas +</a:t>
            </a:r>
          </a:p>
          <a:p>
            <a:pPr marL="571500" indent="-457200">
              <a:lnSpc>
                <a:spcPct val="200000"/>
              </a:lnSpc>
              <a:spcAft>
                <a:spcPts val="750"/>
              </a:spcAft>
              <a:buClr>
                <a:srgbClr val="41B6A6"/>
              </a:buClr>
              <a:buSzPct val="82000"/>
              <a:buFont typeface="+mj-lt"/>
              <a:buAutoNum type="arabicPeriod" startAt="3"/>
            </a:pPr>
            <a:r>
              <a:rPr lang="es-ES" sz="2500" dirty="0" smtClean="0">
                <a:solidFill>
                  <a:srgbClr val="41B6A6"/>
                </a:solidFill>
                <a:latin typeface="Aller" panose="020B0503030302020204" pitchFamily="34" charset="0"/>
                <a:ea typeface="Calibri" panose="020F0502020204030204" pitchFamily="34" charset="0"/>
              </a:rPr>
              <a:t>Contexto</a:t>
            </a:r>
            <a:endParaRPr lang="es-ES" sz="2500" dirty="0">
              <a:solidFill>
                <a:srgbClr val="41B6A6"/>
              </a:solidFill>
              <a:latin typeface="Aller" panose="020B0503030302020204" pitchFamily="34" charset="0"/>
              <a:ea typeface="Calibri" panose="020F0502020204030204" pitchFamily="34" charset="0"/>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3386" y="1888055"/>
            <a:ext cx="2905503" cy="3206563"/>
          </a:xfrm>
          <a:prstGeom prst="rect">
            <a:avLst/>
          </a:prstGeom>
        </p:spPr>
      </p:pic>
      <p:sp>
        <p:nvSpPr>
          <p:cNvPr id="11" name="Google Shape;69;p16"/>
          <p:cNvSpPr txBox="1">
            <a:spLocks/>
          </p:cNvSpPr>
          <p:nvPr/>
        </p:nvSpPr>
        <p:spPr>
          <a:xfrm>
            <a:off x="3803375" y="242296"/>
            <a:ext cx="5042178"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dirty="0">
              <a:solidFill>
                <a:srgbClr val="2C204D"/>
              </a:solidFill>
              <a:latin typeface="Aller" panose="020B0503030302020204" pitchFamily="34" charset="0"/>
              <a:ea typeface="Allerta"/>
              <a:cs typeface="Allerta"/>
              <a:sym typeface="Allerta"/>
            </a:endParaRPr>
          </a:p>
        </p:txBody>
      </p:sp>
      <p:sp>
        <p:nvSpPr>
          <p:cNvPr id="17" name="Google Shape;69;p16"/>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a:t>
            </a:r>
            <a:r>
              <a:rPr lang="en-US" sz="3200" dirty="0" err="1">
                <a:solidFill>
                  <a:srgbClr val="2C204D"/>
                </a:solidFill>
                <a:latin typeface="Aller" panose="020B0503030302020204" pitchFamily="34" charset="0"/>
                <a:ea typeface="Allerta"/>
                <a:cs typeface="Allerta"/>
              </a:rPr>
              <a:t>Cuáles</a:t>
            </a:r>
            <a:r>
              <a:rPr lang="en-US" sz="3200" dirty="0">
                <a:solidFill>
                  <a:srgbClr val="2C204D"/>
                </a:solidFill>
                <a:latin typeface="Aller" panose="020B0503030302020204" pitchFamily="34" charset="0"/>
                <a:ea typeface="Allerta"/>
                <a:cs typeface="Allerta"/>
              </a:rPr>
              <a:t> son </a:t>
            </a:r>
            <a:r>
              <a:rPr lang="en-US" sz="3200" dirty="0" err="1">
                <a:solidFill>
                  <a:srgbClr val="2C204D"/>
                </a:solidFill>
                <a:latin typeface="Aller" panose="020B0503030302020204" pitchFamily="34" charset="0"/>
                <a:ea typeface="Allerta"/>
                <a:cs typeface="Allerta"/>
              </a:rPr>
              <a:t>los</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ingredientes</a:t>
            </a:r>
            <a:r>
              <a:rPr lang="en-US" sz="3200" dirty="0">
                <a:solidFill>
                  <a:srgbClr val="2C204D"/>
                </a:solidFill>
                <a:latin typeface="Aller" panose="020B0503030302020204" pitchFamily="34" charset="0"/>
                <a:ea typeface="Allerta"/>
                <a:cs typeface="Allerta"/>
              </a:rPr>
              <a:t> de </a:t>
            </a:r>
            <a:r>
              <a:rPr lang="en-US" sz="3200" dirty="0" err="1">
                <a:solidFill>
                  <a:srgbClr val="2C204D"/>
                </a:solidFill>
                <a:latin typeface="Aller" panose="020B0503030302020204" pitchFamily="34" charset="0"/>
                <a:ea typeface="Allerta"/>
                <a:cs typeface="Allerta"/>
              </a:rPr>
              <a:t>una</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visualización</a:t>
            </a:r>
            <a:r>
              <a:rPr lang="en-US" sz="3200" dirty="0">
                <a:solidFill>
                  <a:srgbClr val="2C204D"/>
                </a:solidFill>
                <a:latin typeface="Aller" panose="020B0503030302020204" pitchFamily="34" charset="0"/>
                <a:ea typeface="Allerta"/>
                <a:cs typeface="Allerta"/>
              </a:rPr>
              <a:t>?</a:t>
            </a:r>
            <a:endParaRPr lang="es-MX" sz="3200" dirty="0">
              <a:solidFill>
                <a:srgbClr val="2C204D"/>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3672107062"/>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BCFB0"/>
        </a:solidFill>
        <a:effectLst/>
      </p:bgPr>
    </p:bg>
    <p:spTree>
      <p:nvGrpSpPr>
        <p:cNvPr id="1" name=""/>
        <p:cNvGrpSpPr/>
        <p:nvPr/>
      </p:nvGrpSpPr>
      <p:grpSpPr>
        <a:xfrm>
          <a:off x="0" y="0"/>
          <a:ext cx="0" cy="0"/>
          <a:chOff x="0" y="0"/>
          <a:chExt cx="0" cy="0"/>
        </a:xfrm>
      </p:grpSpPr>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32" y="1149582"/>
            <a:ext cx="6870023" cy="3864387"/>
          </a:xfrm>
          <a:prstGeom prst="rect">
            <a:avLst/>
          </a:prstGeom>
        </p:spPr>
      </p:pic>
      <p:pic>
        <p:nvPicPr>
          <p:cNvPr id="4"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5" name="Google Shape;69;p16"/>
          <p:cNvSpPr txBox="1">
            <a:spLocks/>
          </p:cNvSpPr>
          <p:nvPr/>
        </p:nvSpPr>
        <p:spPr>
          <a:xfrm>
            <a:off x="311700" y="23299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dirty="0">
                <a:solidFill>
                  <a:srgbClr val="2C204D"/>
                </a:solidFill>
                <a:latin typeface="Aller" panose="020B0503030302020204" pitchFamily="34" charset="0"/>
                <a:ea typeface="Allerta"/>
                <a:cs typeface="Allerta"/>
              </a:rPr>
              <a:t>¿</a:t>
            </a:r>
            <a:r>
              <a:rPr lang="en-US" dirty="0" err="1">
                <a:solidFill>
                  <a:srgbClr val="2C204D"/>
                </a:solidFill>
                <a:latin typeface="Aller" panose="020B0503030302020204" pitchFamily="34" charset="0"/>
                <a:ea typeface="Allerta"/>
                <a:cs typeface="Allerta"/>
              </a:rPr>
              <a:t>Qué</a:t>
            </a:r>
            <a:r>
              <a:rPr lang="en-US" dirty="0">
                <a:solidFill>
                  <a:srgbClr val="2C204D"/>
                </a:solidFill>
                <a:latin typeface="Aller" panose="020B0503030302020204" pitchFamily="34" charset="0"/>
                <a:ea typeface="Allerta"/>
                <a:cs typeface="Allerta"/>
              </a:rPr>
              <a:t> </a:t>
            </a:r>
            <a:r>
              <a:rPr lang="en-US" dirty="0" err="1">
                <a:solidFill>
                  <a:srgbClr val="2C204D"/>
                </a:solidFill>
                <a:latin typeface="Aller" panose="020B0503030302020204" pitchFamily="34" charset="0"/>
                <a:ea typeface="Allerta"/>
                <a:cs typeface="Allerta"/>
              </a:rPr>
              <a:t>sucede</a:t>
            </a:r>
            <a:r>
              <a:rPr lang="en-US" dirty="0">
                <a:solidFill>
                  <a:srgbClr val="2C204D"/>
                </a:solidFill>
                <a:latin typeface="Aller" panose="020B0503030302020204" pitchFamily="34" charset="0"/>
                <a:ea typeface="Allerta"/>
                <a:cs typeface="Allerta"/>
              </a:rPr>
              <a:t> </a:t>
            </a:r>
            <a:r>
              <a:rPr lang="en-US" dirty="0" err="1">
                <a:solidFill>
                  <a:srgbClr val="2C204D"/>
                </a:solidFill>
                <a:latin typeface="Aller" panose="020B0503030302020204" pitchFamily="34" charset="0"/>
                <a:ea typeface="Allerta"/>
                <a:cs typeface="Allerta"/>
              </a:rPr>
              <a:t>si</a:t>
            </a:r>
            <a:r>
              <a:rPr lang="en-US" dirty="0">
                <a:solidFill>
                  <a:srgbClr val="2C204D"/>
                </a:solidFill>
                <a:latin typeface="Aller" panose="020B0503030302020204" pitchFamily="34" charset="0"/>
                <a:ea typeface="Allerta"/>
                <a:cs typeface="Allerta"/>
              </a:rPr>
              <a:t> </a:t>
            </a:r>
            <a:r>
              <a:rPr lang="en-US" dirty="0" err="1">
                <a:solidFill>
                  <a:srgbClr val="2C204D"/>
                </a:solidFill>
                <a:latin typeface="Aller" panose="020B0503030302020204" pitchFamily="34" charset="0"/>
                <a:ea typeface="Allerta"/>
                <a:cs typeface="Allerta"/>
              </a:rPr>
              <a:t>unimos</a:t>
            </a:r>
            <a:r>
              <a:rPr lang="en-US" dirty="0">
                <a:solidFill>
                  <a:srgbClr val="2C204D"/>
                </a:solidFill>
                <a:latin typeface="Aller" panose="020B0503030302020204" pitchFamily="34" charset="0"/>
                <a:ea typeface="Allerta"/>
                <a:cs typeface="Allerta"/>
              </a:rPr>
              <a:t> </a:t>
            </a:r>
            <a:r>
              <a:rPr lang="en-US" dirty="0" err="1">
                <a:solidFill>
                  <a:srgbClr val="2C204D"/>
                </a:solidFill>
                <a:latin typeface="Aller" panose="020B0503030302020204" pitchFamily="34" charset="0"/>
                <a:ea typeface="Allerta"/>
                <a:cs typeface="Allerta"/>
              </a:rPr>
              <a:t>todos</a:t>
            </a:r>
            <a:r>
              <a:rPr lang="en-US" dirty="0">
                <a:solidFill>
                  <a:srgbClr val="2C204D"/>
                </a:solidFill>
                <a:latin typeface="Aller" panose="020B0503030302020204" pitchFamily="34" charset="0"/>
                <a:ea typeface="Allerta"/>
                <a:cs typeface="Allerta"/>
              </a:rPr>
              <a:t> </a:t>
            </a:r>
            <a:r>
              <a:rPr lang="en-US" dirty="0" err="1">
                <a:solidFill>
                  <a:srgbClr val="2C204D"/>
                </a:solidFill>
                <a:latin typeface="Aller" panose="020B0503030302020204" pitchFamily="34" charset="0"/>
                <a:ea typeface="Allerta"/>
                <a:cs typeface="Allerta"/>
              </a:rPr>
              <a:t>los</a:t>
            </a:r>
            <a:r>
              <a:rPr lang="en-US" dirty="0">
                <a:solidFill>
                  <a:srgbClr val="2C204D"/>
                </a:solidFill>
                <a:latin typeface="Aller" panose="020B0503030302020204" pitchFamily="34" charset="0"/>
                <a:ea typeface="Allerta"/>
                <a:cs typeface="Allerta"/>
              </a:rPr>
              <a:t> </a:t>
            </a:r>
            <a:r>
              <a:rPr lang="en-US" dirty="0" err="1">
                <a:solidFill>
                  <a:srgbClr val="2C204D"/>
                </a:solidFill>
                <a:latin typeface="Aller" panose="020B0503030302020204" pitchFamily="34" charset="0"/>
                <a:ea typeface="Allerta"/>
                <a:cs typeface="Allerta"/>
              </a:rPr>
              <a:t>ingredientes</a:t>
            </a:r>
            <a:r>
              <a:rPr lang="en-US" dirty="0">
                <a:solidFill>
                  <a:srgbClr val="2C204D"/>
                </a:solidFill>
                <a:latin typeface="Aller" panose="020B0503030302020204" pitchFamily="34" charset="0"/>
                <a:ea typeface="Allerta"/>
                <a:cs typeface="Allerta"/>
              </a:rPr>
              <a:t>?</a:t>
            </a:r>
            <a:endParaRPr lang="es-MX" dirty="0">
              <a:solidFill>
                <a:srgbClr val="2C204D"/>
              </a:solidFill>
              <a:latin typeface="Aller Light" pitchFamily="34" charset="0"/>
              <a:ea typeface="Allerta"/>
              <a:cs typeface="Allerta"/>
              <a:sym typeface="Allerta"/>
            </a:endParaRPr>
          </a:p>
        </p:txBody>
      </p:sp>
    </p:spTree>
    <p:extLst>
      <p:ext uri="{BB962C8B-B14F-4D97-AF65-F5344CB8AC3E}">
        <p14:creationId xmlns:p14="http://schemas.microsoft.com/office/powerpoint/2010/main" val="376234236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58939" y="1804038"/>
            <a:ext cx="8273361" cy="2483462"/>
          </a:xfrm>
        </p:spPr>
        <p:txBody>
          <a:bodyPr/>
          <a:lstStyle/>
          <a:p>
            <a:pPr>
              <a:lnSpc>
                <a:spcPct val="200000"/>
              </a:lnSpc>
              <a:spcAft>
                <a:spcPts val="750"/>
              </a:spcAft>
              <a:buClr>
                <a:srgbClr val="9CCFB1"/>
              </a:buClr>
              <a:buSzPct val="78000"/>
              <a:buFont typeface="+mj-lt"/>
              <a:buAutoNum type="arabicPeriod"/>
            </a:pPr>
            <a:r>
              <a:rPr lang="es-ES" sz="2800" dirty="0" smtClean="0">
                <a:solidFill>
                  <a:srgbClr val="9BCFB0"/>
                </a:solidFill>
                <a:latin typeface="Aller" panose="020B0503030302020204" pitchFamily="34" charset="0"/>
                <a:ea typeface="Calibri" panose="020F0502020204030204" pitchFamily="34" charset="0"/>
              </a:rPr>
              <a:t>Señales visuales</a:t>
            </a:r>
            <a:r>
              <a:rPr lang="es-ES" sz="2800" dirty="0">
                <a:solidFill>
                  <a:srgbClr val="9BCFB0"/>
                </a:solidFill>
                <a:latin typeface="Aller" panose="020B0503030302020204" pitchFamily="34" charset="0"/>
                <a:ea typeface="Calibri" panose="020F0502020204030204" pitchFamily="34" charset="0"/>
              </a:rPr>
              <a:t> </a:t>
            </a:r>
            <a:r>
              <a:rPr lang="es-ES" sz="2800" dirty="0" smtClean="0">
                <a:solidFill>
                  <a:srgbClr val="9BCFB0"/>
                </a:solidFill>
                <a:latin typeface="Aller" panose="020B0503030302020204" pitchFamily="34" charset="0"/>
                <a:ea typeface="Calibri" panose="020F0502020204030204" pitchFamily="34" charset="0"/>
              </a:rPr>
              <a:t>+</a:t>
            </a:r>
          </a:p>
        </p:txBody>
      </p:sp>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11700" y="445025"/>
            <a:ext cx="8520600"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600" dirty="0">
                <a:solidFill>
                  <a:srgbClr val="2C204D"/>
                </a:solidFill>
                <a:latin typeface="Aller" panose="020B0503030302020204" pitchFamily="34" charset="0"/>
                <a:ea typeface="Allerta"/>
                <a:cs typeface="Allerta"/>
              </a:rPr>
              <a:t>¿</a:t>
            </a:r>
            <a:r>
              <a:rPr lang="en-US" sz="3600" dirty="0" err="1">
                <a:solidFill>
                  <a:srgbClr val="2C204D"/>
                </a:solidFill>
                <a:latin typeface="Aller" panose="020B0503030302020204" pitchFamily="34" charset="0"/>
                <a:ea typeface="Allerta"/>
                <a:cs typeface="Allerta"/>
              </a:rPr>
              <a:t>Cuáles</a:t>
            </a:r>
            <a:r>
              <a:rPr lang="en-US" sz="3600" dirty="0">
                <a:solidFill>
                  <a:srgbClr val="2C204D"/>
                </a:solidFill>
                <a:latin typeface="Aller" panose="020B0503030302020204" pitchFamily="34" charset="0"/>
                <a:ea typeface="Allerta"/>
                <a:cs typeface="Allerta"/>
              </a:rPr>
              <a:t> son </a:t>
            </a:r>
            <a:r>
              <a:rPr lang="en-US" sz="3600" dirty="0" err="1">
                <a:solidFill>
                  <a:srgbClr val="2C204D"/>
                </a:solidFill>
                <a:latin typeface="Aller" panose="020B0503030302020204" pitchFamily="34" charset="0"/>
                <a:ea typeface="Allerta"/>
                <a:cs typeface="Allerta"/>
              </a:rPr>
              <a:t>los</a:t>
            </a:r>
            <a:r>
              <a:rPr lang="en-US" sz="3600" dirty="0">
                <a:solidFill>
                  <a:srgbClr val="2C204D"/>
                </a:solidFill>
                <a:latin typeface="Aller" panose="020B0503030302020204" pitchFamily="34" charset="0"/>
                <a:ea typeface="Allerta"/>
                <a:cs typeface="Allerta"/>
              </a:rPr>
              <a:t> </a:t>
            </a:r>
            <a:r>
              <a:rPr lang="en-US" sz="3600" dirty="0" err="1">
                <a:solidFill>
                  <a:srgbClr val="2C204D"/>
                </a:solidFill>
                <a:latin typeface="Aller Light" panose="020B0503040302020204" pitchFamily="34" charset="0"/>
                <a:ea typeface="Allerta"/>
                <a:cs typeface="Allerta"/>
              </a:rPr>
              <a:t>ingredientes</a:t>
            </a:r>
            <a:r>
              <a:rPr lang="en-US" sz="3600" dirty="0">
                <a:solidFill>
                  <a:srgbClr val="2C204D"/>
                </a:solidFill>
                <a:latin typeface="Aller" panose="020B0503030302020204" pitchFamily="34" charset="0"/>
                <a:ea typeface="Allerta"/>
                <a:cs typeface="Allerta"/>
              </a:rPr>
              <a:t> de </a:t>
            </a:r>
            <a:r>
              <a:rPr lang="en-US" sz="3600" dirty="0" err="1">
                <a:solidFill>
                  <a:srgbClr val="2C204D"/>
                </a:solidFill>
                <a:latin typeface="Aller" panose="020B0503030302020204" pitchFamily="34" charset="0"/>
                <a:ea typeface="Allerta"/>
                <a:cs typeface="Allerta"/>
              </a:rPr>
              <a:t>una</a:t>
            </a:r>
            <a:r>
              <a:rPr lang="en-US" sz="3600" dirty="0">
                <a:solidFill>
                  <a:srgbClr val="2C204D"/>
                </a:solidFill>
                <a:latin typeface="Aller" panose="020B0503030302020204" pitchFamily="34" charset="0"/>
                <a:ea typeface="Allerta"/>
                <a:cs typeface="Allerta"/>
              </a:rPr>
              <a:t> </a:t>
            </a:r>
            <a:r>
              <a:rPr lang="en-US" sz="3600" dirty="0" err="1">
                <a:solidFill>
                  <a:srgbClr val="2C204D"/>
                </a:solidFill>
                <a:latin typeface="Aller Light" panose="020B0503040302020204" pitchFamily="34" charset="0"/>
                <a:ea typeface="Allerta"/>
                <a:cs typeface="Allerta"/>
              </a:rPr>
              <a:t>visualización</a:t>
            </a:r>
            <a:r>
              <a:rPr lang="en-US" sz="3600" dirty="0">
                <a:solidFill>
                  <a:srgbClr val="2C204D"/>
                </a:solidFill>
                <a:latin typeface="Aller" panose="020B0503030302020204" pitchFamily="34" charset="0"/>
                <a:ea typeface="Allerta"/>
                <a:cs typeface="Allerta"/>
              </a:rPr>
              <a:t>?</a:t>
            </a:r>
            <a:endParaRPr lang="es-MX" sz="3600" dirty="0">
              <a:solidFill>
                <a:srgbClr val="2C204D"/>
              </a:solidFill>
              <a:latin typeface="Aller" panose="020B0503030302020204" pitchFamily="34" charset="0"/>
              <a:ea typeface="Allerta"/>
              <a:cs typeface="Allerta"/>
              <a:sym typeface="Allerta"/>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619" y="2561315"/>
            <a:ext cx="2862909" cy="1537926"/>
          </a:xfrm>
          <a:prstGeom prst="rect">
            <a:avLst/>
          </a:prstGeom>
        </p:spPr>
      </p:pic>
    </p:spTree>
    <p:extLst>
      <p:ext uri="{BB962C8B-B14F-4D97-AF65-F5344CB8AC3E}">
        <p14:creationId xmlns:p14="http://schemas.microsoft.com/office/powerpoint/2010/main" val="2025538085"/>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58939" y="1804038"/>
            <a:ext cx="8273361" cy="2942774"/>
          </a:xfrm>
        </p:spPr>
        <p:txBody>
          <a:bodyPr/>
          <a:lstStyle/>
          <a:p>
            <a:pPr>
              <a:lnSpc>
                <a:spcPct val="200000"/>
              </a:lnSpc>
              <a:spcAft>
                <a:spcPts val="750"/>
              </a:spcAft>
              <a:buClr>
                <a:srgbClr val="9CCFB1"/>
              </a:buClr>
              <a:buFont typeface="+mj-lt"/>
              <a:buAutoNum type="arabicPeriod"/>
            </a:pPr>
            <a:r>
              <a:rPr lang="es-ES" dirty="0" smtClean="0">
                <a:solidFill>
                  <a:schemeClr val="bg1">
                    <a:lumMod val="75000"/>
                  </a:schemeClr>
                </a:solidFill>
                <a:latin typeface="Aller" panose="020B0503030302020204" pitchFamily="34" charset="0"/>
                <a:ea typeface="Calibri" panose="020F0502020204030204" pitchFamily="34" charset="0"/>
              </a:rPr>
              <a:t>Señales visuales</a:t>
            </a:r>
            <a:r>
              <a:rPr lang="es-ES" dirty="0">
                <a:solidFill>
                  <a:schemeClr val="bg1">
                    <a:lumMod val="75000"/>
                  </a:schemeClr>
                </a:solidFill>
                <a:latin typeface="Aller" panose="020B0503030302020204" pitchFamily="34" charset="0"/>
                <a:ea typeface="Calibri" panose="020F0502020204030204" pitchFamily="34" charset="0"/>
              </a:rPr>
              <a:t> </a:t>
            </a:r>
            <a:r>
              <a:rPr lang="es-ES" dirty="0" smtClean="0">
                <a:solidFill>
                  <a:schemeClr val="bg1">
                    <a:lumMod val="75000"/>
                  </a:schemeClr>
                </a:solidFill>
                <a:latin typeface="Aller" panose="020B0503030302020204" pitchFamily="34" charset="0"/>
                <a:ea typeface="Calibri" panose="020F0502020204030204" pitchFamily="34" charset="0"/>
              </a:rPr>
              <a:t>+</a:t>
            </a:r>
          </a:p>
          <a:p>
            <a:pPr>
              <a:lnSpc>
                <a:spcPct val="200000"/>
              </a:lnSpc>
              <a:spcAft>
                <a:spcPts val="750"/>
              </a:spcAft>
              <a:buClr>
                <a:srgbClr val="9CCFB1"/>
              </a:buClr>
              <a:buFont typeface="+mj-lt"/>
              <a:buAutoNum type="arabicPeriod"/>
            </a:pPr>
            <a:r>
              <a:rPr lang="es-ES" dirty="0" smtClean="0">
                <a:solidFill>
                  <a:srgbClr val="2C204D"/>
                </a:solidFill>
                <a:latin typeface="Aller" panose="020B0503030302020204" pitchFamily="34" charset="0"/>
                <a:ea typeface="Calibri" panose="020F0502020204030204" pitchFamily="34" charset="0"/>
              </a:rPr>
              <a:t> </a:t>
            </a:r>
            <a:r>
              <a:rPr lang="es-ES" sz="2800" dirty="0" smtClean="0">
                <a:solidFill>
                  <a:srgbClr val="9BCFB0"/>
                </a:solidFill>
                <a:latin typeface="Aller" panose="020B0503030302020204" pitchFamily="34" charset="0"/>
                <a:ea typeface="Calibri" panose="020F0502020204030204" pitchFamily="34" charset="0"/>
              </a:rPr>
              <a:t>Sistemas de coordenadas +</a:t>
            </a:r>
          </a:p>
          <a:p>
            <a:pPr>
              <a:lnSpc>
                <a:spcPct val="200000"/>
              </a:lnSpc>
              <a:spcAft>
                <a:spcPts val="750"/>
              </a:spcAft>
              <a:buClr>
                <a:srgbClr val="9CCFB1"/>
              </a:buClr>
              <a:buFont typeface="+mj-lt"/>
              <a:buAutoNum type="arabicPeriod"/>
            </a:pPr>
            <a:endParaRPr lang="es-ES" dirty="0" smtClean="0">
              <a:solidFill>
                <a:srgbClr val="2C204D"/>
              </a:solidFill>
              <a:latin typeface="Aller" panose="020B0503030302020204" pitchFamily="34" charset="0"/>
              <a:ea typeface="Calibri" panose="020F0502020204030204" pitchFamily="34" charset="0"/>
            </a:endParaRPr>
          </a:p>
        </p:txBody>
      </p:sp>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11700" y="445025"/>
            <a:ext cx="8520600"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600" dirty="0">
                <a:solidFill>
                  <a:srgbClr val="2C204D"/>
                </a:solidFill>
                <a:latin typeface="Aller" panose="020B0503030302020204" pitchFamily="34" charset="0"/>
                <a:ea typeface="Allerta"/>
                <a:cs typeface="Allerta"/>
              </a:rPr>
              <a:t>¿</a:t>
            </a:r>
            <a:r>
              <a:rPr lang="en-US" sz="3600" dirty="0" err="1">
                <a:solidFill>
                  <a:srgbClr val="2C204D"/>
                </a:solidFill>
                <a:latin typeface="Aller" panose="020B0503030302020204" pitchFamily="34" charset="0"/>
                <a:ea typeface="Allerta"/>
                <a:cs typeface="Allerta"/>
              </a:rPr>
              <a:t>Cuáles</a:t>
            </a:r>
            <a:r>
              <a:rPr lang="en-US" sz="3600" dirty="0">
                <a:solidFill>
                  <a:srgbClr val="2C204D"/>
                </a:solidFill>
                <a:latin typeface="Aller" panose="020B0503030302020204" pitchFamily="34" charset="0"/>
                <a:ea typeface="Allerta"/>
                <a:cs typeface="Allerta"/>
              </a:rPr>
              <a:t> son </a:t>
            </a:r>
            <a:r>
              <a:rPr lang="en-US" sz="3600" dirty="0" err="1">
                <a:solidFill>
                  <a:srgbClr val="2C204D"/>
                </a:solidFill>
                <a:latin typeface="Aller" panose="020B0503030302020204" pitchFamily="34" charset="0"/>
                <a:ea typeface="Allerta"/>
                <a:cs typeface="Allerta"/>
              </a:rPr>
              <a:t>los</a:t>
            </a:r>
            <a:r>
              <a:rPr lang="en-US" sz="3600" dirty="0">
                <a:solidFill>
                  <a:srgbClr val="2C204D"/>
                </a:solidFill>
                <a:latin typeface="Aller" panose="020B0503030302020204" pitchFamily="34" charset="0"/>
                <a:ea typeface="Allerta"/>
                <a:cs typeface="Allerta"/>
              </a:rPr>
              <a:t> </a:t>
            </a:r>
            <a:r>
              <a:rPr lang="en-US" sz="3600" dirty="0" err="1">
                <a:solidFill>
                  <a:srgbClr val="2C204D"/>
                </a:solidFill>
                <a:latin typeface="Aller Light" panose="020B0503040302020204" pitchFamily="34" charset="0"/>
                <a:ea typeface="Allerta"/>
                <a:cs typeface="Allerta"/>
              </a:rPr>
              <a:t>ingredientes</a:t>
            </a:r>
            <a:r>
              <a:rPr lang="en-US" sz="3600" dirty="0">
                <a:solidFill>
                  <a:srgbClr val="2C204D"/>
                </a:solidFill>
                <a:latin typeface="Aller" panose="020B0503030302020204" pitchFamily="34" charset="0"/>
                <a:ea typeface="Allerta"/>
                <a:cs typeface="Allerta"/>
              </a:rPr>
              <a:t> de </a:t>
            </a:r>
            <a:r>
              <a:rPr lang="en-US" sz="3600" dirty="0" err="1">
                <a:solidFill>
                  <a:srgbClr val="2C204D"/>
                </a:solidFill>
                <a:latin typeface="Aller" panose="020B0503030302020204" pitchFamily="34" charset="0"/>
                <a:ea typeface="Allerta"/>
                <a:cs typeface="Allerta"/>
              </a:rPr>
              <a:t>una</a:t>
            </a:r>
            <a:r>
              <a:rPr lang="en-US" sz="3600" dirty="0">
                <a:solidFill>
                  <a:srgbClr val="2C204D"/>
                </a:solidFill>
                <a:latin typeface="Aller" panose="020B0503030302020204" pitchFamily="34" charset="0"/>
                <a:ea typeface="Allerta"/>
                <a:cs typeface="Allerta"/>
              </a:rPr>
              <a:t> </a:t>
            </a:r>
            <a:r>
              <a:rPr lang="en-US" sz="3600" dirty="0" err="1">
                <a:solidFill>
                  <a:srgbClr val="2C204D"/>
                </a:solidFill>
                <a:latin typeface="Aller Light" panose="020B0503040302020204" pitchFamily="34" charset="0"/>
                <a:ea typeface="Allerta"/>
                <a:cs typeface="Allerta"/>
              </a:rPr>
              <a:t>visualización</a:t>
            </a:r>
            <a:r>
              <a:rPr lang="en-US" sz="3600" dirty="0">
                <a:solidFill>
                  <a:srgbClr val="2C204D"/>
                </a:solidFill>
                <a:latin typeface="Aller" panose="020B0503030302020204" pitchFamily="34" charset="0"/>
                <a:ea typeface="Allerta"/>
                <a:cs typeface="Allerta"/>
              </a:rPr>
              <a:t>?</a:t>
            </a:r>
            <a:endParaRPr lang="es-MX" sz="3600" dirty="0">
              <a:solidFill>
                <a:srgbClr val="2C204D"/>
              </a:solidFill>
              <a:latin typeface="Aller" panose="020B0503030302020204" pitchFamily="34" charset="0"/>
              <a:ea typeface="Allerta"/>
              <a:cs typeface="Allerta"/>
              <a:sym typeface="Allerta"/>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128" y="2484909"/>
            <a:ext cx="2934109" cy="1543265"/>
          </a:xfrm>
          <a:prstGeom prst="rect">
            <a:avLst/>
          </a:prstGeom>
        </p:spPr>
      </p:pic>
    </p:spTree>
    <p:extLst>
      <p:ext uri="{BB962C8B-B14F-4D97-AF65-F5344CB8AC3E}">
        <p14:creationId xmlns:p14="http://schemas.microsoft.com/office/powerpoint/2010/main" val="96513361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5" name="Google Shape;69;p16"/>
          <p:cNvSpPr txBox="1">
            <a:spLocks/>
          </p:cNvSpPr>
          <p:nvPr/>
        </p:nvSpPr>
        <p:spPr>
          <a:xfrm>
            <a:off x="311700" y="445025"/>
            <a:ext cx="8520600"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a:t>
            </a:r>
            <a:r>
              <a:rPr lang="en-US" sz="3200" dirty="0" err="1">
                <a:solidFill>
                  <a:srgbClr val="2C204D"/>
                </a:solidFill>
                <a:latin typeface="Aller" panose="020B0503030302020204" pitchFamily="34" charset="0"/>
                <a:ea typeface="Allerta"/>
                <a:cs typeface="Allerta"/>
              </a:rPr>
              <a:t>Cuáles</a:t>
            </a:r>
            <a:r>
              <a:rPr lang="en-US" sz="3200" dirty="0">
                <a:solidFill>
                  <a:srgbClr val="2C204D"/>
                </a:solidFill>
                <a:latin typeface="Aller" panose="020B0503030302020204" pitchFamily="34" charset="0"/>
                <a:ea typeface="Allerta"/>
                <a:cs typeface="Allerta"/>
              </a:rPr>
              <a:t> son </a:t>
            </a:r>
            <a:r>
              <a:rPr lang="en-US" sz="3200" dirty="0" err="1">
                <a:solidFill>
                  <a:srgbClr val="2C204D"/>
                </a:solidFill>
                <a:latin typeface="Aller" panose="020B0503030302020204" pitchFamily="34" charset="0"/>
                <a:ea typeface="Allerta"/>
                <a:cs typeface="Allerta"/>
              </a:rPr>
              <a:t>los</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ingredientes</a:t>
            </a:r>
            <a:r>
              <a:rPr lang="en-US" sz="3200" dirty="0">
                <a:solidFill>
                  <a:srgbClr val="2C204D"/>
                </a:solidFill>
                <a:latin typeface="Aller" panose="020B0503030302020204" pitchFamily="34" charset="0"/>
                <a:ea typeface="Allerta"/>
                <a:cs typeface="Allerta"/>
              </a:rPr>
              <a:t> de </a:t>
            </a:r>
            <a:r>
              <a:rPr lang="en-US" sz="3200" dirty="0" err="1">
                <a:solidFill>
                  <a:srgbClr val="2C204D"/>
                </a:solidFill>
                <a:latin typeface="Aller" panose="020B0503030302020204" pitchFamily="34" charset="0"/>
                <a:ea typeface="Allerta"/>
                <a:cs typeface="Allerta"/>
              </a:rPr>
              <a:t>una</a:t>
            </a:r>
            <a:r>
              <a:rPr lang="en-US" sz="3200" dirty="0">
                <a:solidFill>
                  <a:srgbClr val="2C204D"/>
                </a:solidFill>
                <a:latin typeface="Aller" panose="020B0503030302020204" pitchFamily="34" charset="0"/>
                <a:ea typeface="Allerta"/>
                <a:cs typeface="Allerta"/>
              </a:rPr>
              <a:t> </a:t>
            </a:r>
            <a:r>
              <a:rPr lang="en-US" sz="3200" dirty="0" err="1">
                <a:solidFill>
                  <a:srgbClr val="2C204D"/>
                </a:solidFill>
                <a:latin typeface="Aller Light" panose="020B0503040302020204" pitchFamily="34" charset="0"/>
                <a:ea typeface="Allerta"/>
                <a:cs typeface="Allerta"/>
              </a:rPr>
              <a:t>visualización</a:t>
            </a:r>
            <a:r>
              <a:rPr lang="en-US" sz="3200" dirty="0">
                <a:solidFill>
                  <a:srgbClr val="2C204D"/>
                </a:solidFill>
                <a:latin typeface="Aller" panose="020B0503030302020204" pitchFamily="34" charset="0"/>
                <a:ea typeface="Allerta"/>
                <a:cs typeface="Allerta"/>
              </a:rPr>
              <a:t>?</a:t>
            </a:r>
            <a:endParaRPr lang="es-MX" sz="3200" dirty="0">
              <a:solidFill>
                <a:srgbClr val="2C204D"/>
              </a:solidFill>
              <a:latin typeface="Aller" panose="020B0503030302020204" pitchFamily="34" charset="0"/>
              <a:ea typeface="Allerta"/>
              <a:cs typeface="Allerta"/>
              <a:sym typeface="Allerta"/>
            </a:endParaRPr>
          </a:p>
        </p:txBody>
      </p:sp>
      <p:sp>
        <p:nvSpPr>
          <p:cNvPr id="8" name="Google Shape;70;p16"/>
          <p:cNvSpPr txBox="1">
            <a:spLocks noGrp="1"/>
          </p:cNvSpPr>
          <p:nvPr>
            <p:ph type="body" idx="1"/>
          </p:nvPr>
        </p:nvSpPr>
        <p:spPr>
          <a:xfrm>
            <a:off x="311700" y="1479750"/>
            <a:ext cx="7879920" cy="203037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419" sz="2000" dirty="0" smtClean="0">
                <a:solidFill>
                  <a:srgbClr val="2C204D"/>
                </a:solidFill>
                <a:latin typeface="Aller" panose="020B0503030302020204" pitchFamily="34" charset="0"/>
                <a:ea typeface="Allerta"/>
                <a:cs typeface="Allerta"/>
                <a:sym typeface="Allerta"/>
              </a:rPr>
              <a:t> </a:t>
            </a:r>
          </a:p>
          <a:p>
            <a:pPr marL="0" lvl="0" indent="0" algn="just">
              <a:buNone/>
            </a:pPr>
            <a:r>
              <a:rPr lang="es-ES" altLang="es-AR" sz="2000" dirty="0">
                <a:solidFill>
                  <a:srgbClr val="222222"/>
                </a:solidFill>
                <a:latin typeface="inherit"/>
              </a:rPr>
              <a:t>Cada </a:t>
            </a:r>
            <a:r>
              <a:rPr lang="es-ES" altLang="es-AR" sz="2000" dirty="0" smtClean="0">
                <a:solidFill>
                  <a:srgbClr val="222222"/>
                </a:solidFill>
                <a:latin typeface="inherit"/>
              </a:rPr>
              <a:t>visualización </a:t>
            </a:r>
            <a:r>
              <a:rPr lang="es-ES" altLang="es-AR" sz="2000" dirty="0">
                <a:solidFill>
                  <a:srgbClr val="222222"/>
                </a:solidFill>
                <a:latin typeface="inherit"/>
              </a:rPr>
              <a:t>se </a:t>
            </a:r>
            <a:r>
              <a:rPr lang="es-ES" altLang="es-AR" sz="2000" dirty="0" smtClean="0">
                <a:solidFill>
                  <a:srgbClr val="222222"/>
                </a:solidFill>
                <a:latin typeface="inherit"/>
              </a:rPr>
              <a:t>construye sobre datos </a:t>
            </a:r>
            <a:r>
              <a:rPr lang="es-ES" altLang="es-AR" sz="2000" dirty="0">
                <a:solidFill>
                  <a:srgbClr val="222222"/>
                </a:solidFill>
                <a:latin typeface="inherit"/>
              </a:rPr>
              <a:t>y </a:t>
            </a:r>
            <a:r>
              <a:rPr lang="es-ES" altLang="es-AR" sz="2000" dirty="0" smtClean="0">
                <a:solidFill>
                  <a:srgbClr val="222222"/>
                </a:solidFill>
                <a:latin typeface="inherit"/>
              </a:rPr>
              <a:t>estos </a:t>
            </a:r>
            <a:r>
              <a:rPr lang="es-ES" altLang="es-AR" sz="2000" dirty="0">
                <a:solidFill>
                  <a:srgbClr val="222222"/>
                </a:solidFill>
                <a:latin typeface="inherit"/>
              </a:rPr>
              <a:t>cuatro </a:t>
            </a:r>
            <a:r>
              <a:rPr lang="es-ES" altLang="es-AR" sz="2000" dirty="0" smtClean="0">
                <a:solidFill>
                  <a:srgbClr val="222222"/>
                </a:solidFill>
                <a:latin typeface="inherit"/>
              </a:rPr>
              <a:t>componentes.</a:t>
            </a:r>
            <a:endParaRPr lang="es-MX" sz="2000" dirty="0" smtClean="0">
              <a:solidFill>
                <a:srgbClr val="2C204D"/>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lang="es-MX"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sz="2000" dirty="0">
              <a:solidFill>
                <a:srgbClr val="2C204D"/>
              </a:solidFill>
              <a:latin typeface="Aller" panose="020B0503030302020204" pitchFamily="34" charset="0"/>
              <a:ea typeface="Allerta"/>
              <a:cs typeface="Allerta"/>
              <a:sym typeface="Allerta"/>
            </a:endParaRPr>
          </a:p>
          <a:p>
            <a:pPr marL="0" lvl="0" indent="0" algn="just" rtl="0">
              <a:lnSpc>
                <a:spcPct val="115000"/>
              </a:lnSpc>
              <a:spcBef>
                <a:spcPts val="1000"/>
              </a:spcBef>
              <a:spcAft>
                <a:spcPts val="0"/>
              </a:spcAft>
              <a:buClr>
                <a:schemeClr val="dk1"/>
              </a:buClr>
              <a:buSzPts val="1100"/>
              <a:buFont typeface="Arial"/>
              <a:buNone/>
            </a:pPr>
            <a:r>
              <a:rPr lang="es-419" sz="1200" i="1" dirty="0" smtClean="0">
                <a:solidFill>
                  <a:schemeClr val="dk1"/>
                </a:solidFill>
                <a:latin typeface="Aller" panose="020B0503030302020204" pitchFamily="34" charset="0"/>
                <a:ea typeface="Allerta"/>
                <a:cs typeface="Allerta"/>
                <a:sym typeface="Allerta"/>
              </a:rPr>
              <a:t>                                                                                        </a:t>
            </a:r>
            <a:endParaRPr dirty="0"/>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00" y="2749574"/>
            <a:ext cx="2862909" cy="1537926"/>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661" y="2744235"/>
            <a:ext cx="2934109" cy="1543265"/>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0651" y="2771829"/>
            <a:ext cx="2867425" cy="1476582"/>
          </a:xfrm>
          <a:prstGeom prst="rect">
            <a:avLst/>
          </a:prstGeom>
        </p:spPr>
      </p:pic>
    </p:spTree>
    <p:extLst>
      <p:ext uri="{BB962C8B-B14F-4D97-AF65-F5344CB8AC3E}">
        <p14:creationId xmlns:p14="http://schemas.microsoft.com/office/powerpoint/2010/main" val="2258242386"/>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3" name="CuadroTexto 2"/>
          <p:cNvSpPr txBox="1"/>
          <p:nvPr/>
        </p:nvSpPr>
        <p:spPr>
          <a:xfrm>
            <a:off x="834886" y="2129708"/>
            <a:ext cx="2692539" cy="923330"/>
          </a:xfrm>
          <a:prstGeom prst="rect">
            <a:avLst/>
          </a:prstGeom>
          <a:noFill/>
        </p:spPr>
        <p:txBody>
          <a:bodyPr wrap="square" rtlCol="0">
            <a:spAutoFit/>
          </a:bodyPr>
          <a:lstStyle/>
          <a:p>
            <a:r>
              <a:rPr lang="es-MX" sz="1800" dirty="0" smtClean="0">
                <a:latin typeface="Aller" panose="020B0503030302020204" pitchFamily="34" charset="0"/>
              </a:rPr>
              <a:t>1er Componente: </a:t>
            </a:r>
          </a:p>
          <a:p>
            <a:r>
              <a:rPr lang="es-ES" sz="1800" dirty="0" smtClean="0">
                <a:solidFill>
                  <a:srgbClr val="41B6A6"/>
                </a:solidFill>
                <a:latin typeface="Aller" panose="020B0503030302020204" pitchFamily="34" charset="0"/>
                <a:ea typeface="Calibri" panose="020F0502020204030204" pitchFamily="34" charset="0"/>
              </a:rPr>
              <a:t>Elementos/Señales </a:t>
            </a:r>
            <a:r>
              <a:rPr lang="es-ES" sz="1800" dirty="0">
                <a:solidFill>
                  <a:srgbClr val="41B6A6"/>
                </a:solidFill>
                <a:latin typeface="Aller" panose="020B0503030302020204" pitchFamily="34" charset="0"/>
                <a:ea typeface="Calibri" panose="020F0502020204030204" pitchFamily="34" charset="0"/>
              </a:rPr>
              <a:t>visuales </a:t>
            </a:r>
          </a:p>
        </p:txBody>
      </p:sp>
      <p:sp>
        <p:nvSpPr>
          <p:cNvPr id="12" name="Google Shape;69;p16"/>
          <p:cNvSpPr txBox="1">
            <a:spLocks/>
          </p:cNvSpPr>
          <p:nvPr/>
        </p:nvSpPr>
        <p:spPr>
          <a:xfrm>
            <a:off x="311700" y="445025"/>
            <a:ext cx="8520600" cy="740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600" dirty="0" smtClean="0">
                <a:solidFill>
                  <a:srgbClr val="2C204D"/>
                </a:solidFill>
                <a:latin typeface="Aller" panose="020B0503030302020204" pitchFamily="34" charset="0"/>
                <a:ea typeface="Allerta"/>
                <a:cs typeface="Allerta"/>
              </a:rPr>
              <a:t>Componentes</a:t>
            </a:r>
            <a:r>
              <a:rPr lang="es-ES" sz="3600" dirty="0" smtClean="0">
                <a:solidFill>
                  <a:srgbClr val="2C204D"/>
                </a:solidFill>
                <a:latin typeface="Aller Light" panose="020B0503040302020204" pitchFamily="34" charset="0"/>
                <a:ea typeface="Allerta"/>
                <a:cs typeface="Allerta"/>
              </a:rPr>
              <a:t> visuales</a:t>
            </a:r>
            <a:endParaRPr lang="es-MX" sz="3600" dirty="0">
              <a:solidFill>
                <a:srgbClr val="2C204D"/>
              </a:solidFill>
              <a:latin typeface="Aller Light" panose="020B0503040302020204" pitchFamily="34" charset="0"/>
              <a:ea typeface="Allerta"/>
              <a:cs typeface="Allerta"/>
              <a:sym typeface="Allerta"/>
            </a:endParaRPr>
          </a:p>
        </p:txBody>
      </p:sp>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4946" y="1340201"/>
            <a:ext cx="1155811" cy="1669006"/>
          </a:xfrm>
          <a:prstGeom prst="rect">
            <a:avLst/>
          </a:prstGeom>
        </p:spPr>
      </p:pic>
      <p:pic>
        <p:nvPicPr>
          <p:cNvPr id="6" name="5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818" y="1339918"/>
            <a:ext cx="1155811" cy="1669006"/>
          </a:xfrm>
          <a:prstGeom prst="rect">
            <a:avLst/>
          </a:prstGeom>
        </p:spPr>
      </p:pic>
      <p:pic>
        <p:nvPicPr>
          <p:cNvPr id="7" name="6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4946" y="3002696"/>
            <a:ext cx="1964396" cy="1402705"/>
          </a:xfrm>
          <a:prstGeom prst="rect">
            <a:avLst/>
          </a:prstGeom>
        </p:spPr>
      </p:pic>
      <p:pic>
        <p:nvPicPr>
          <p:cNvPr id="8" name="7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9341" y="3009208"/>
            <a:ext cx="1487287" cy="1396194"/>
          </a:xfrm>
          <a:prstGeom prst="rect">
            <a:avLst/>
          </a:prstGeom>
        </p:spPr>
      </p:pic>
      <p:pic>
        <p:nvPicPr>
          <p:cNvPr id="9" name="8 Image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3392" y="1345309"/>
            <a:ext cx="1160272" cy="1669006"/>
          </a:xfrm>
          <a:prstGeom prst="rect">
            <a:avLst/>
          </a:prstGeom>
        </p:spPr>
      </p:pic>
    </p:spTree>
    <p:extLst>
      <p:ext uri="{BB962C8B-B14F-4D97-AF65-F5344CB8AC3E}">
        <p14:creationId xmlns:p14="http://schemas.microsoft.com/office/powerpoint/2010/main" val="42093297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AR"/>
          </a:p>
        </p:txBody>
      </p:sp>
      <p:sp>
        <p:nvSpPr>
          <p:cNvPr id="3" name="2 Marcador de texto"/>
          <p:cNvSpPr>
            <a:spLocks noGrp="1"/>
          </p:cNvSpPr>
          <p:nvPr>
            <p:ph type="body" idx="1"/>
          </p:nvPr>
        </p:nvSpPr>
        <p:spPr/>
        <p:txBody>
          <a:bodyPr/>
          <a:lstStyle/>
          <a:p>
            <a:endParaRPr lang="es-A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
            <a:ext cx="9144000" cy="5143309"/>
          </a:xfrm>
          <a:prstGeom prst="rect">
            <a:avLst/>
          </a:prstGeom>
        </p:spPr>
      </p:pic>
      <p:pic>
        <p:nvPicPr>
          <p:cNvPr id="5"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spTree>
    <p:extLst>
      <p:ext uri="{BB962C8B-B14F-4D97-AF65-F5344CB8AC3E}">
        <p14:creationId xmlns:p14="http://schemas.microsoft.com/office/powerpoint/2010/main" val="3105230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7" name="Google Shape;69;p16"/>
          <p:cNvSpPr txBox="1">
            <a:spLocks/>
          </p:cNvSpPr>
          <p:nvPr/>
        </p:nvSpPr>
        <p:spPr>
          <a:xfrm>
            <a:off x="311700" y="445025"/>
            <a:ext cx="8520600"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600" dirty="0">
                <a:solidFill>
                  <a:srgbClr val="2C204D"/>
                </a:solidFill>
                <a:latin typeface="Aller" panose="020B0503030302020204" pitchFamily="34" charset="0"/>
                <a:ea typeface="Allerta"/>
                <a:cs typeface="Allerta"/>
              </a:rPr>
              <a:t>Componentes visuales</a:t>
            </a:r>
            <a:endParaRPr lang="es-MX" sz="3600" dirty="0">
              <a:solidFill>
                <a:srgbClr val="2C204D"/>
              </a:solidFill>
              <a:latin typeface="Aller" panose="020B0503030302020204" pitchFamily="34" charset="0"/>
              <a:ea typeface="Allerta"/>
              <a:cs typeface="Allerta"/>
              <a:sym typeface="Allerta"/>
            </a:endParaRPr>
          </a:p>
        </p:txBody>
      </p:sp>
      <p:sp>
        <p:nvSpPr>
          <p:cNvPr id="10" name="CuadroTexto 9"/>
          <p:cNvSpPr txBox="1"/>
          <p:nvPr/>
        </p:nvSpPr>
        <p:spPr>
          <a:xfrm>
            <a:off x="795130" y="2129708"/>
            <a:ext cx="2732295" cy="923330"/>
          </a:xfrm>
          <a:prstGeom prst="rect">
            <a:avLst/>
          </a:prstGeom>
          <a:noFill/>
        </p:spPr>
        <p:txBody>
          <a:bodyPr wrap="square" rtlCol="0">
            <a:spAutoFit/>
          </a:bodyPr>
          <a:lstStyle/>
          <a:p>
            <a:pPr lvl="0"/>
            <a:r>
              <a:rPr lang="es-MX" sz="1800" dirty="0">
                <a:latin typeface="Aller" panose="020B0503030302020204" pitchFamily="34" charset="0"/>
              </a:rPr>
              <a:t>2do Componente:</a:t>
            </a:r>
          </a:p>
          <a:p>
            <a:pPr lvl="0"/>
            <a:r>
              <a:rPr lang="es-MX" sz="1800" dirty="0">
                <a:solidFill>
                  <a:srgbClr val="41B6A6"/>
                </a:solidFill>
                <a:latin typeface="Aller" panose="020B0503030302020204" pitchFamily="34" charset="0"/>
              </a:rPr>
              <a:t> Sistema </a:t>
            </a:r>
            <a:r>
              <a:rPr lang="es-MX" sz="1800" dirty="0" smtClean="0">
                <a:solidFill>
                  <a:srgbClr val="41B6A6"/>
                </a:solidFill>
                <a:latin typeface="Aller" panose="020B0503030302020204" pitchFamily="34" charset="0"/>
              </a:rPr>
              <a:t>de</a:t>
            </a:r>
          </a:p>
          <a:p>
            <a:pPr lvl="0"/>
            <a:r>
              <a:rPr lang="es-MX" sz="1800" dirty="0" smtClean="0">
                <a:solidFill>
                  <a:srgbClr val="41B6A6"/>
                </a:solidFill>
                <a:latin typeface="Aller" panose="020B0503030302020204" pitchFamily="34" charset="0"/>
              </a:rPr>
              <a:t>coordenadas</a:t>
            </a:r>
            <a:endParaRPr lang="es-AR" sz="1800" dirty="0">
              <a:solidFill>
                <a:srgbClr val="41B6A6"/>
              </a:solidFill>
              <a:latin typeface="Aller" panose="020B0503030302020204" pitchFamily="34" charset="0"/>
            </a:endParaRPr>
          </a:p>
        </p:txBody>
      </p:sp>
      <p:pic>
        <p:nvPicPr>
          <p:cNvPr id="2" name="Imagen 1"/>
          <p:cNvPicPr>
            <a:picLocks noChangeAspect="1"/>
          </p:cNvPicPr>
          <p:nvPr/>
        </p:nvPicPr>
        <p:blipFill>
          <a:blip r:embed="rId4"/>
          <a:stretch>
            <a:fillRect/>
          </a:stretch>
        </p:blipFill>
        <p:spPr>
          <a:xfrm>
            <a:off x="3781344" y="1337908"/>
            <a:ext cx="2376099" cy="3213455"/>
          </a:xfrm>
          <a:prstGeom prst="rect">
            <a:avLst/>
          </a:prstGeom>
        </p:spPr>
      </p:pic>
    </p:spTree>
    <p:extLst>
      <p:ext uri="{BB962C8B-B14F-4D97-AF65-F5344CB8AC3E}">
        <p14:creationId xmlns:p14="http://schemas.microsoft.com/office/powerpoint/2010/main" val="2718453061"/>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3" name="CuadroTexto 2"/>
          <p:cNvSpPr txBox="1"/>
          <p:nvPr/>
        </p:nvSpPr>
        <p:spPr>
          <a:xfrm>
            <a:off x="1048870" y="2301984"/>
            <a:ext cx="2326341" cy="646331"/>
          </a:xfrm>
          <a:prstGeom prst="rect">
            <a:avLst/>
          </a:prstGeom>
          <a:noFill/>
        </p:spPr>
        <p:txBody>
          <a:bodyPr wrap="square" rtlCol="0">
            <a:spAutoFit/>
          </a:bodyPr>
          <a:lstStyle/>
          <a:p>
            <a:r>
              <a:rPr lang="es-MX" sz="1600" dirty="0" smtClean="0">
                <a:latin typeface="Aller" panose="020B0503030302020204" pitchFamily="34" charset="0"/>
              </a:rPr>
              <a:t>3er </a:t>
            </a:r>
            <a:r>
              <a:rPr lang="es-MX" sz="1800" dirty="0" smtClean="0">
                <a:latin typeface="Aller" panose="020B0503030302020204" pitchFamily="34" charset="0"/>
              </a:rPr>
              <a:t>Componente:</a:t>
            </a:r>
          </a:p>
          <a:p>
            <a:r>
              <a:rPr lang="es-MX" sz="1800" dirty="0" smtClean="0">
                <a:solidFill>
                  <a:srgbClr val="41B6A6"/>
                </a:solidFill>
                <a:latin typeface="Aller" panose="020B0503030302020204" pitchFamily="34" charset="0"/>
              </a:rPr>
              <a:t>Escalas</a:t>
            </a:r>
            <a:endParaRPr lang="es-AR" sz="1800" dirty="0">
              <a:solidFill>
                <a:srgbClr val="41B6A6"/>
              </a:solidFill>
              <a:latin typeface="Aller" panose="020B0503030302020204" pitchFamily="34" charset="0"/>
            </a:endParaRPr>
          </a:p>
        </p:txBody>
      </p:sp>
      <p:sp>
        <p:nvSpPr>
          <p:cNvPr id="6" name="Google Shape;69;p16"/>
          <p:cNvSpPr txBox="1">
            <a:spLocks/>
          </p:cNvSpPr>
          <p:nvPr/>
        </p:nvSpPr>
        <p:spPr>
          <a:xfrm>
            <a:off x="311700" y="445025"/>
            <a:ext cx="8520600" cy="740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600" dirty="0" smtClean="0">
                <a:solidFill>
                  <a:srgbClr val="2C204D"/>
                </a:solidFill>
                <a:latin typeface="Aller" panose="020B0503030302020204" pitchFamily="34" charset="0"/>
                <a:ea typeface="Allerta"/>
                <a:cs typeface="Allerta"/>
              </a:rPr>
              <a:t>Componentes visuales</a:t>
            </a:r>
            <a:endParaRPr lang="es-MX" sz="3600" dirty="0">
              <a:solidFill>
                <a:srgbClr val="2C204D"/>
              </a:solidFill>
              <a:latin typeface="Aller" panose="020B0503030302020204" pitchFamily="34" charset="0"/>
              <a:ea typeface="Allerta"/>
              <a:cs typeface="Allerta"/>
              <a:sym typeface="Allerta"/>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946" y="1339918"/>
            <a:ext cx="3324225"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uadroTexto 2"/>
          <p:cNvSpPr txBox="1"/>
          <p:nvPr/>
        </p:nvSpPr>
        <p:spPr>
          <a:xfrm>
            <a:off x="1048870" y="3268575"/>
            <a:ext cx="2326341" cy="646331"/>
          </a:xfrm>
          <a:prstGeom prst="rect">
            <a:avLst/>
          </a:prstGeom>
          <a:noFill/>
        </p:spPr>
        <p:txBody>
          <a:bodyPr wrap="square" rtlCol="0">
            <a:spAutoFit/>
          </a:bodyPr>
          <a:lstStyle/>
          <a:p>
            <a:r>
              <a:rPr lang="es-MX" sz="1600" dirty="0" smtClean="0">
                <a:latin typeface="Aller" panose="020B0503030302020204" pitchFamily="34" charset="0"/>
              </a:rPr>
              <a:t>4to </a:t>
            </a:r>
            <a:r>
              <a:rPr lang="es-MX" sz="1800" dirty="0" smtClean="0">
                <a:latin typeface="Aller" panose="020B0503030302020204" pitchFamily="34" charset="0"/>
              </a:rPr>
              <a:t>Componente:</a:t>
            </a:r>
          </a:p>
          <a:p>
            <a:r>
              <a:rPr lang="es-MX" sz="1800" dirty="0" smtClean="0">
                <a:solidFill>
                  <a:srgbClr val="41B6A6"/>
                </a:solidFill>
                <a:latin typeface="Aller" panose="020B0503030302020204" pitchFamily="34" charset="0"/>
              </a:rPr>
              <a:t>Contexto</a:t>
            </a:r>
            <a:endParaRPr lang="es-AR" sz="1800" dirty="0">
              <a:solidFill>
                <a:srgbClr val="41B6A6"/>
              </a:solidFill>
              <a:latin typeface="Aller" panose="020B0503030302020204" pitchFamily="34" charset="0"/>
            </a:endParaRPr>
          </a:p>
        </p:txBody>
      </p:sp>
      <p:sp>
        <p:nvSpPr>
          <p:cNvPr id="14" name="Google Shape;69;p16"/>
          <p:cNvSpPr txBox="1">
            <a:spLocks/>
          </p:cNvSpPr>
          <p:nvPr/>
        </p:nvSpPr>
        <p:spPr>
          <a:xfrm>
            <a:off x="4572000" y="4287500"/>
            <a:ext cx="31294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spcBef>
                <a:spcPts val="1000"/>
              </a:spcBef>
              <a:buSzPts val="1100"/>
            </a:pPr>
            <a:r>
              <a:rPr lang="es-419" sz="1000" i="1" dirty="0" err="1" smtClean="0">
                <a:solidFill>
                  <a:srgbClr val="2C204D"/>
                </a:solidFill>
                <a:latin typeface="Aller" panose="020B0503030302020204" pitchFamily="34" charset="0"/>
                <a:ea typeface="Allerta"/>
                <a:cs typeface="Allerta"/>
                <a:sym typeface="Allerta"/>
              </a:rPr>
              <a:t>Source</a:t>
            </a:r>
            <a:r>
              <a:rPr lang="es-419" sz="1000" i="1" dirty="0" smtClean="0">
                <a:solidFill>
                  <a:srgbClr val="2C204D"/>
                </a:solidFill>
                <a:latin typeface="Aller" panose="020B0503030302020204" pitchFamily="34" charset="0"/>
                <a:ea typeface="Allerta"/>
                <a:cs typeface="Allerta"/>
                <a:sym typeface="Allerta"/>
              </a:rPr>
              <a:t>: </a:t>
            </a:r>
            <a:r>
              <a:rPr lang="es-419" sz="1000" i="1" dirty="0" err="1" smtClean="0">
                <a:solidFill>
                  <a:srgbClr val="2C204D"/>
                </a:solidFill>
                <a:latin typeface="Aller" panose="020B0503030302020204" pitchFamily="34" charset="0"/>
                <a:ea typeface="Allerta"/>
                <a:cs typeface="Allerta"/>
                <a:sym typeface="Allerta"/>
              </a:rPr>
              <a:t>Nathan</a:t>
            </a:r>
            <a:r>
              <a:rPr lang="es-419" sz="1000" i="1" dirty="0" smtClean="0">
                <a:solidFill>
                  <a:srgbClr val="2C204D"/>
                </a:solidFill>
                <a:latin typeface="Aller" panose="020B0503030302020204" pitchFamily="34" charset="0"/>
                <a:ea typeface="Allerta"/>
                <a:cs typeface="Allerta"/>
                <a:sym typeface="Allerta"/>
              </a:rPr>
              <a:t> </a:t>
            </a:r>
            <a:r>
              <a:rPr lang="es-419" sz="1000" i="1" dirty="0" err="1">
                <a:solidFill>
                  <a:srgbClr val="2C204D"/>
                </a:solidFill>
                <a:latin typeface="Aller" panose="020B0503030302020204" pitchFamily="34" charset="0"/>
                <a:ea typeface="Allerta"/>
                <a:cs typeface="Allerta"/>
                <a:sym typeface="Allerta"/>
              </a:rPr>
              <a:t>Yau</a:t>
            </a:r>
            <a:r>
              <a:rPr lang="es-419" sz="1000" i="1" dirty="0">
                <a:solidFill>
                  <a:srgbClr val="2C204D"/>
                </a:solidFill>
                <a:latin typeface="Aller" panose="020B0503030302020204" pitchFamily="34" charset="0"/>
                <a:ea typeface="Allerta"/>
                <a:cs typeface="Allerta"/>
                <a:sym typeface="Allerta"/>
              </a:rPr>
              <a:t>, escritor del libro </a:t>
            </a:r>
            <a:r>
              <a:rPr lang="es-419" sz="1000" b="1" i="1" dirty="0" smtClean="0">
                <a:solidFill>
                  <a:srgbClr val="2C204D"/>
                </a:solidFill>
                <a:latin typeface="Aller" panose="020B0503030302020204" pitchFamily="34" charset="0"/>
                <a:ea typeface="Allerta"/>
                <a:cs typeface="Allerta"/>
                <a:sym typeface="Allerta"/>
              </a:rPr>
              <a:t>Data </a:t>
            </a:r>
            <a:r>
              <a:rPr lang="es-419" sz="1000" b="1" i="1" dirty="0" err="1" smtClean="0">
                <a:solidFill>
                  <a:srgbClr val="2C204D"/>
                </a:solidFill>
                <a:latin typeface="Aller" panose="020B0503030302020204" pitchFamily="34" charset="0"/>
                <a:ea typeface="Allerta"/>
                <a:cs typeface="Allerta"/>
                <a:sym typeface="Allerta"/>
              </a:rPr>
              <a:t>Points</a:t>
            </a:r>
            <a:r>
              <a:rPr lang="es-419" sz="1000" b="1" i="1" dirty="0" smtClean="0">
                <a:solidFill>
                  <a:srgbClr val="2C204D"/>
                </a:solidFill>
                <a:latin typeface="Aller" panose="020B0503030302020204" pitchFamily="34" charset="0"/>
                <a:ea typeface="Allerta"/>
                <a:cs typeface="Allerta"/>
                <a:sym typeface="Allerta"/>
              </a:rPr>
              <a:t>.</a:t>
            </a:r>
            <a:endParaRPr lang="es-419" sz="1000" b="1" i="1" dirty="0">
              <a:solidFill>
                <a:srgbClr val="2C204D"/>
              </a:solidFill>
              <a:latin typeface="Aller" panose="020B0503030302020204" pitchFamily="34" charset="0"/>
              <a:ea typeface="Calibri"/>
              <a:cs typeface="Calibri"/>
              <a:sym typeface="Calibri"/>
            </a:endParaRPr>
          </a:p>
        </p:txBody>
      </p:sp>
    </p:spTree>
    <p:extLst>
      <p:ext uri="{BB962C8B-B14F-4D97-AF65-F5344CB8AC3E}">
        <p14:creationId xmlns:p14="http://schemas.microsoft.com/office/powerpoint/2010/main" val="1804811131"/>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9CCFB1"/>
        </a:solidFill>
        <a:effectLst/>
      </p:bgPr>
    </p:bg>
    <p:spTree>
      <p:nvGrpSpPr>
        <p:cNvPr id="1" name="Shape 68"/>
        <p:cNvGrpSpPr/>
        <p:nvPr/>
      </p:nvGrpSpPr>
      <p:grpSpPr>
        <a:xfrm>
          <a:off x="0" y="0"/>
          <a:ext cx="0" cy="0"/>
          <a:chOff x="0" y="0"/>
          <a:chExt cx="0" cy="0"/>
        </a:xfrm>
      </p:grpSpPr>
      <p:sp>
        <p:nvSpPr>
          <p:cNvPr id="70" name="Google Shape;70;p16"/>
          <p:cNvSpPr txBox="1">
            <a:spLocks noGrp="1"/>
          </p:cNvSpPr>
          <p:nvPr>
            <p:ph type="body" idx="1"/>
          </p:nvPr>
        </p:nvSpPr>
        <p:spPr>
          <a:xfrm>
            <a:off x="439124" y="1832675"/>
            <a:ext cx="8393175" cy="1376439"/>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lang="es-MX" sz="2000" dirty="0" smtClean="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lang="es-MX"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1000"/>
              </a:spcBef>
              <a:spcAft>
                <a:spcPts val="0"/>
              </a:spcAft>
              <a:buClr>
                <a:schemeClr val="dk1"/>
              </a:buClr>
              <a:buSzPts val="1100"/>
              <a:buFont typeface="Arial"/>
              <a:buNone/>
            </a:pPr>
            <a:r>
              <a:rPr lang="es-419" sz="1200" i="1" dirty="0" smtClean="0">
                <a:solidFill>
                  <a:schemeClr val="dk1"/>
                </a:solidFill>
                <a:latin typeface="Aller" panose="020B0503030302020204" pitchFamily="34" charset="0"/>
                <a:ea typeface="Allerta"/>
                <a:cs typeface="Allerta"/>
                <a:sym typeface="Allerta"/>
              </a:rPr>
              <a:t>                                                                                        </a:t>
            </a:r>
            <a:endParaRPr dirty="0"/>
          </a:p>
        </p:txBody>
      </p:sp>
      <p:sp>
        <p:nvSpPr>
          <p:cNvPr id="71" name="Google Shape;71;p16"/>
          <p:cNvSpPr txBox="1">
            <a:spLocks noGrp="1"/>
          </p:cNvSpPr>
          <p:nvPr>
            <p:ph type="title"/>
          </p:nvPr>
        </p:nvSpPr>
        <p:spPr>
          <a:xfrm>
            <a:off x="937769" y="1179567"/>
            <a:ext cx="7395883" cy="2682654"/>
          </a:xfrm>
          <a:prstGeom prst="rect">
            <a:avLst/>
          </a:prstGeom>
        </p:spPr>
        <p:txBody>
          <a:bodyPr spcFirstLastPara="1" wrap="square" lIns="91425" tIns="91425" rIns="91425" bIns="91425" anchor="t" anchorCtr="0">
            <a:noAutofit/>
          </a:bodyPr>
          <a:lstStyle/>
          <a:p>
            <a:pPr lvl="0">
              <a:spcBef>
                <a:spcPts val="1000"/>
              </a:spcBef>
              <a:spcAft>
                <a:spcPts val="1000"/>
              </a:spcAft>
            </a:pPr>
            <a:r>
              <a:rPr lang="es-419" sz="3000" dirty="0" smtClean="0">
                <a:solidFill>
                  <a:srgbClr val="2C204D"/>
                </a:solidFill>
                <a:latin typeface="Aller" panose="020B0503030302020204" pitchFamily="34" charset="0"/>
                <a:ea typeface="Allerta"/>
                <a:cs typeface="Allerta"/>
                <a:sym typeface="Allerta"/>
              </a:rPr>
              <a:t>  </a:t>
            </a:r>
            <a:r>
              <a:rPr lang="es-419" sz="3000" dirty="0" smtClean="0">
                <a:solidFill>
                  <a:srgbClr val="2C204D"/>
                </a:solidFill>
                <a:latin typeface="Aller Light" panose="020B0503040302020204" pitchFamily="34" charset="0"/>
                <a:ea typeface="Allerta"/>
                <a:cs typeface="Allerta"/>
                <a:sym typeface="Allerta"/>
              </a:rPr>
              <a:t>Podemos entender a la visualización como un medio que puede ser usado como una </a:t>
            </a:r>
            <a:r>
              <a:rPr lang="es-419" sz="3000" b="1" dirty="0" smtClean="0">
                <a:solidFill>
                  <a:srgbClr val="2C204D"/>
                </a:solidFill>
                <a:latin typeface="Aller Light" panose="020B0503040302020204" pitchFamily="34" charset="0"/>
                <a:ea typeface="Allerta"/>
                <a:cs typeface="Allerta"/>
                <a:sym typeface="Allerta"/>
              </a:rPr>
              <a:t>herramienta</a:t>
            </a:r>
            <a:r>
              <a:rPr lang="es-419" sz="3000" dirty="0" smtClean="0">
                <a:solidFill>
                  <a:srgbClr val="2C204D"/>
                </a:solidFill>
                <a:latin typeface="Aller Light" panose="020B0503040302020204" pitchFamily="34" charset="0"/>
                <a:ea typeface="Allerta"/>
                <a:cs typeface="Allerta"/>
                <a:sym typeface="Allerta"/>
              </a:rPr>
              <a:t> y a la vez como una </a:t>
            </a:r>
            <a:r>
              <a:rPr lang="es-419" sz="3000" b="1" dirty="0" smtClean="0">
                <a:solidFill>
                  <a:srgbClr val="2C204D"/>
                </a:solidFill>
                <a:latin typeface="Aller Light" panose="020B0503040302020204" pitchFamily="34" charset="0"/>
                <a:ea typeface="Allerta"/>
                <a:cs typeface="Allerta"/>
                <a:sym typeface="Allerta"/>
              </a:rPr>
              <a:t>forma de expresar</a:t>
            </a:r>
            <a:r>
              <a:rPr lang="en-US" sz="3000" b="1" dirty="0">
                <a:solidFill>
                  <a:srgbClr val="2C204D"/>
                </a:solidFill>
                <a:latin typeface="Aller Light" panose="020B0503040302020204" pitchFamily="34" charset="0"/>
                <a:ea typeface="Allerta"/>
                <a:cs typeface="Allerta"/>
                <a:sym typeface="Allerta"/>
              </a:rPr>
              <a:t> </a:t>
            </a:r>
            <a:r>
              <a:rPr lang="en-US" sz="3000" b="1" dirty="0" err="1" smtClean="0">
                <a:solidFill>
                  <a:srgbClr val="2C204D"/>
                </a:solidFill>
                <a:latin typeface="Aller Light" panose="020B0503040302020204" pitchFamily="34" charset="0"/>
                <a:ea typeface="Allerta"/>
                <a:cs typeface="Allerta"/>
                <a:sym typeface="Allerta"/>
              </a:rPr>
              <a:t>datos</a:t>
            </a:r>
            <a:r>
              <a:rPr lang="en-US" sz="3000" b="1" dirty="0" smtClean="0">
                <a:solidFill>
                  <a:srgbClr val="2C204D"/>
                </a:solidFill>
                <a:latin typeface="Aller Light" panose="020B0503040302020204" pitchFamily="34" charset="0"/>
                <a:ea typeface="Allerta"/>
                <a:cs typeface="Allerta"/>
                <a:sym typeface="Allerta"/>
              </a:rPr>
              <a:t>.</a:t>
            </a:r>
            <a:endParaRPr sz="3000" b="1" dirty="0">
              <a:solidFill>
                <a:srgbClr val="2C204D"/>
              </a:solidFill>
              <a:latin typeface="Aller Light" panose="020B0503040302020204" pitchFamily="34" charset="0"/>
              <a:ea typeface="Allerta"/>
              <a:cs typeface="Allerta"/>
              <a:sym typeface="Allerta"/>
            </a:endParaRPr>
          </a:p>
        </p:txBody>
      </p:sp>
      <p:sp>
        <p:nvSpPr>
          <p:cNvPr id="7" name="Google Shape;69;p16"/>
          <p:cNvSpPr txBox="1">
            <a:spLocks/>
          </p:cNvSpPr>
          <p:nvPr/>
        </p:nvSpPr>
        <p:spPr>
          <a:xfrm>
            <a:off x="3972795" y="4389090"/>
            <a:ext cx="423425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gn="just">
              <a:lnSpc>
                <a:spcPct val="115000"/>
              </a:lnSpc>
              <a:spcBef>
                <a:spcPts val="1000"/>
              </a:spcBef>
              <a:buSzPts val="1100"/>
            </a:pPr>
            <a:r>
              <a:rPr lang="es-419" sz="1200" i="1" dirty="0" err="1" smtClean="0">
                <a:solidFill>
                  <a:srgbClr val="2C204D"/>
                </a:solidFill>
                <a:latin typeface="Aller" panose="020B0503030302020204" pitchFamily="34" charset="0"/>
                <a:ea typeface="Allerta"/>
                <a:cs typeface="Allerta"/>
                <a:sym typeface="Allerta"/>
              </a:rPr>
              <a:t>Source</a:t>
            </a:r>
            <a:r>
              <a:rPr lang="es-419" sz="1200" i="1" dirty="0" smtClean="0">
                <a:solidFill>
                  <a:srgbClr val="2C204D"/>
                </a:solidFill>
                <a:latin typeface="Aller" panose="020B0503030302020204" pitchFamily="34" charset="0"/>
                <a:ea typeface="Allerta"/>
                <a:cs typeface="Allerta"/>
                <a:sym typeface="Allerta"/>
              </a:rPr>
              <a:t>: </a:t>
            </a:r>
            <a:r>
              <a:rPr lang="es-419" sz="1200" i="1" dirty="0" err="1" smtClean="0">
                <a:solidFill>
                  <a:srgbClr val="2C204D"/>
                </a:solidFill>
                <a:latin typeface="Aller" panose="020B0503030302020204" pitchFamily="34" charset="0"/>
                <a:ea typeface="Allerta"/>
                <a:cs typeface="Allerta"/>
                <a:sym typeface="Allerta"/>
              </a:rPr>
              <a:t>Nathan</a:t>
            </a:r>
            <a:r>
              <a:rPr lang="es-419" sz="1200" i="1" dirty="0" smtClean="0">
                <a:solidFill>
                  <a:srgbClr val="2C204D"/>
                </a:solidFill>
                <a:latin typeface="Aller" panose="020B0503030302020204" pitchFamily="34" charset="0"/>
                <a:ea typeface="Allerta"/>
                <a:cs typeface="Allerta"/>
                <a:sym typeface="Allerta"/>
              </a:rPr>
              <a:t> </a:t>
            </a:r>
            <a:r>
              <a:rPr lang="es-419" sz="1200" i="1" dirty="0" err="1">
                <a:solidFill>
                  <a:srgbClr val="2C204D"/>
                </a:solidFill>
                <a:latin typeface="Aller" panose="020B0503030302020204" pitchFamily="34" charset="0"/>
                <a:ea typeface="Allerta"/>
                <a:cs typeface="Allerta"/>
                <a:sym typeface="Allerta"/>
              </a:rPr>
              <a:t>Yau</a:t>
            </a:r>
            <a:r>
              <a:rPr lang="es-419" sz="1200" i="1" dirty="0">
                <a:solidFill>
                  <a:srgbClr val="2C204D"/>
                </a:solidFill>
                <a:latin typeface="Aller" panose="020B0503030302020204" pitchFamily="34" charset="0"/>
                <a:ea typeface="Allerta"/>
                <a:cs typeface="Allerta"/>
                <a:sym typeface="Allerta"/>
              </a:rPr>
              <a:t>, escritor del libro </a:t>
            </a:r>
            <a:r>
              <a:rPr lang="es-419" sz="1200" b="1" i="1" dirty="0" smtClean="0">
                <a:solidFill>
                  <a:srgbClr val="2C204D"/>
                </a:solidFill>
                <a:latin typeface="Aller" panose="020B0503030302020204" pitchFamily="34" charset="0"/>
                <a:ea typeface="Allerta"/>
                <a:cs typeface="Allerta"/>
                <a:sym typeface="Allerta"/>
              </a:rPr>
              <a:t>Data </a:t>
            </a:r>
            <a:r>
              <a:rPr lang="es-419" sz="1200" b="1" i="1" dirty="0" err="1" smtClean="0">
                <a:solidFill>
                  <a:srgbClr val="2C204D"/>
                </a:solidFill>
                <a:latin typeface="Aller" panose="020B0503030302020204" pitchFamily="34" charset="0"/>
                <a:ea typeface="Allerta"/>
                <a:cs typeface="Allerta"/>
                <a:sym typeface="Allerta"/>
              </a:rPr>
              <a:t>Points</a:t>
            </a:r>
            <a:r>
              <a:rPr lang="es-419" sz="1200" b="1" i="1" dirty="0" smtClean="0">
                <a:latin typeface="Aller" panose="020B0503030302020204" pitchFamily="34" charset="0"/>
                <a:ea typeface="Allerta"/>
                <a:cs typeface="Allerta"/>
                <a:sym typeface="Allerta"/>
              </a:rPr>
              <a:t>.</a:t>
            </a:r>
            <a:endParaRPr lang="es-419" sz="1200" b="1" i="1" dirty="0">
              <a:latin typeface="Aller" panose="020B0503030302020204" pitchFamily="34" charset="0"/>
              <a:ea typeface="Calibri"/>
              <a:cs typeface="Calibri"/>
              <a:sym typeface="Calibri"/>
            </a:endParaRPr>
          </a:p>
        </p:txBody>
      </p:sp>
      <p:pic>
        <p:nvPicPr>
          <p:cNvPr id="9"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sp>
        <p:nvSpPr>
          <p:cNvPr id="6" name="Google Shape;69;p16"/>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AR" sz="3600" dirty="0" smtClean="0">
                <a:solidFill>
                  <a:srgbClr val="2C204D"/>
                </a:solidFill>
                <a:latin typeface="Aller Light" panose="020B0503040302020204" pitchFamily="34" charset="0"/>
                <a:ea typeface="Allerta"/>
                <a:cs typeface="Allerta"/>
              </a:rPr>
              <a:t>Visualizando con </a:t>
            </a:r>
            <a:r>
              <a:rPr lang="es-AR" sz="3600" dirty="0" smtClean="0">
                <a:solidFill>
                  <a:srgbClr val="2C204D"/>
                </a:solidFill>
                <a:latin typeface="Aller" panose="020B0503030302020204" pitchFamily="34" charset="0"/>
                <a:ea typeface="Allerta"/>
                <a:cs typeface="Allerta"/>
              </a:rPr>
              <a:t>claridad</a:t>
            </a:r>
            <a:endParaRPr lang="es-MX" sz="3600" dirty="0">
              <a:solidFill>
                <a:srgbClr val="41B6A6"/>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689155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69;p16"/>
          <p:cNvSpPr txBox="1">
            <a:spLocks/>
          </p:cNvSpPr>
          <p:nvPr/>
        </p:nvSpPr>
        <p:spPr>
          <a:xfrm>
            <a:off x="0" y="466997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MX" sz="3600" dirty="0">
              <a:solidFill>
                <a:srgbClr val="2C204D"/>
              </a:solidFill>
              <a:latin typeface="Aller" panose="020B0503030302020204" pitchFamily="34" charset="0"/>
              <a:ea typeface="Allerta"/>
              <a:cs typeface="Allerta"/>
              <a:sym typeface="Allerta"/>
            </a:endParaRPr>
          </a:p>
        </p:txBody>
      </p:sp>
      <p:sp>
        <p:nvSpPr>
          <p:cNvPr id="8" name="Google Shape;70;p16"/>
          <p:cNvSpPr txBox="1">
            <a:spLocks/>
          </p:cNvSpPr>
          <p:nvPr/>
        </p:nvSpPr>
        <p:spPr>
          <a:xfrm>
            <a:off x="439124" y="1364567"/>
            <a:ext cx="7898051" cy="34225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88900" indent="0">
              <a:lnSpc>
                <a:spcPct val="90000"/>
              </a:lnSpc>
              <a:spcBef>
                <a:spcPts val="750"/>
              </a:spcBef>
              <a:buClr>
                <a:srgbClr val="9BCFB0"/>
              </a:buClr>
              <a:buSzPct val="80000"/>
              <a:buNone/>
            </a:pPr>
            <a:r>
              <a:rPr lang="es-ES" sz="2000" kern="1200" dirty="0">
                <a:solidFill>
                  <a:srgbClr val="2C204D"/>
                </a:solidFill>
                <a:latin typeface="Aller" panose="020B0503030302020204" pitchFamily="34" charset="0"/>
              </a:rPr>
              <a:t>Para que una visualización sea fácilmente </a:t>
            </a:r>
            <a:r>
              <a:rPr lang="es-ES" sz="2000" kern="1200" dirty="0" smtClean="0">
                <a:solidFill>
                  <a:srgbClr val="2C204D"/>
                </a:solidFill>
                <a:latin typeface="Aller" panose="020B0503030302020204" pitchFamily="34" charset="0"/>
              </a:rPr>
              <a:t>entendible por el lector:</a:t>
            </a:r>
            <a:endParaRPr lang="es-ES" sz="2000" kern="1200" dirty="0">
              <a:solidFill>
                <a:srgbClr val="2C204D"/>
              </a:solidFill>
              <a:latin typeface="Aller" panose="020B0503030302020204" pitchFamily="34" charset="0"/>
            </a:endParaRPr>
          </a:p>
          <a:p>
            <a:pPr marL="788987">
              <a:lnSpc>
                <a:spcPct val="150000"/>
              </a:lnSpc>
              <a:spcBef>
                <a:spcPts val="750"/>
              </a:spcBef>
              <a:buClr>
                <a:srgbClr val="41B6A6"/>
              </a:buClr>
              <a:buSzPct val="80000"/>
              <a:buFont typeface="Wingdings" panose="05000000000000000000" pitchFamily="2" charset="2"/>
              <a:buChar char="§"/>
            </a:pPr>
            <a:r>
              <a:rPr lang="es-ES" sz="2000" kern="1200" dirty="0" smtClean="0">
                <a:solidFill>
                  <a:srgbClr val="2C204D"/>
                </a:solidFill>
                <a:latin typeface="Aller" panose="020B0503030302020204" pitchFamily="34" charset="0"/>
              </a:rPr>
              <a:t> </a:t>
            </a:r>
            <a:r>
              <a:rPr lang="es-ES" sz="2000" kern="1200" dirty="0" err="1" smtClean="0">
                <a:solidFill>
                  <a:srgbClr val="2C204D"/>
                </a:solidFill>
                <a:latin typeface="Aller" panose="020B0503030302020204" pitchFamily="34" charset="0"/>
              </a:rPr>
              <a:t>Utilizá</a:t>
            </a:r>
            <a:r>
              <a:rPr lang="es-ES" sz="2000" kern="1200" dirty="0" smtClean="0">
                <a:solidFill>
                  <a:srgbClr val="2C204D"/>
                </a:solidFill>
                <a:latin typeface="Aller" panose="020B0503030302020204" pitchFamily="34" charset="0"/>
              </a:rPr>
              <a:t>  jerarquía </a:t>
            </a:r>
            <a:r>
              <a:rPr lang="es-ES" sz="2000" kern="1200" dirty="0" smtClean="0">
                <a:solidFill>
                  <a:srgbClr val="2C204D"/>
                </a:solidFill>
                <a:latin typeface="Aller" panose="020B0503030302020204" pitchFamily="34" charset="0"/>
              </a:rPr>
              <a:t>en la visualización</a:t>
            </a:r>
            <a:endParaRPr lang="es-ES" sz="2000" kern="1200" dirty="0">
              <a:solidFill>
                <a:srgbClr val="2C204D"/>
              </a:solidFill>
              <a:latin typeface="Aller" panose="020B0503030302020204" pitchFamily="34" charset="0"/>
            </a:endParaRPr>
          </a:p>
          <a:p>
            <a:pPr marL="788987">
              <a:lnSpc>
                <a:spcPct val="150000"/>
              </a:lnSpc>
              <a:spcBef>
                <a:spcPts val="750"/>
              </a:spcBef>
              <a:buClr>
                <a:srgbClr val="41B6A6"/>
              </a:buClr>
              <a:buSzPct val="80000"/>
              <a:buFont typeface="Wingdings" panose="05000000000000000000" pitchFamily="2" charset="2"/>
              <a:buChar char="§"/>
            </a:pPr>
            <a:r>
              <a:rPr lang="es-ES" sz="2000" kern="1200" dirty="0" smtClean="0">
                <a:solidFill>
                  <a:srgbClr val="2C204D"/>
                </a:solidFill>
                <a:latin typeface="Aller" panose="020B0503030302020204" pitchFamily="34" charset="0"/>
              </a:rPr>
              <a:t>Contribuí a la </a:t>
            </a:r>
            <a:r>
              <a:rPr lang="es-ES" sz="2000" kern="1200" dirty="0" err="1">
                <a:solidFill>
                  <a:srgbClr val="2C204D"/>
                </a:solidFill>
                <a:latin typeface="Aller" panose="020B0503030302020204" pitchFamily="34" charset="0"/>
              </a:rPr>
              <a:t>l</a:t>
            </a:r>
            <a:r>
              <a:rPr lang="es-ES" sz="2000" kern="1200" dirty="0" err="1" smtClean="0">
                <a:solidFill>
                  <a:srgbClr val="2C204D"/>
                </a:solidFill>
                <a:latin typeface="Aller" panose="020B0503030302020204" pitchFamily="34" charset="0"/>
              </a:rPr>
              <a:t>egilibilidad</a:t>
            </a:r>
            <a:endParaRPr lang="es-ES" sz="2000" kern="1200" dirty="0">
              <a:solidFill>
                <a:srgbClr val="2C204D"/>
              </a:solidFill>
              <a:latin typeface="Aller" panose="020B0503030302020204" pitchFamily="34" charset="0"/>
            </a:endParaRPr>
          </a:p>
          <a:p>
            <a:pPr marL="788987">
              <a:lnSpc>
                <a:spcPct val="150000"/>
              </a:lnSpc>
              <a:spcBef>
                <a:spcPts val="750"/>
              </a:spcBef>
              <a:buClr>
                <a:srgbClr val="41B6A6"/>
              </a:buClr>
              <a:buSzPct val="80000"/>
              <a:buFont typeface="Wingdings" panose="05000000000000000000" pitchFamily="2" charset="2"/>
              <a:buChar char="§"/>
            </a:pPr>
            <a:r>
              <a:rPr lang="es-ES" sz="2000" kern="1200" dirty="0">
                <a:solidFill>
                  <a:srgbClr val="2C204D"/>
                </a:solidFill>
                <a:latin typeface="Aller" panose="020B0503030302020204" pitchFamily="34" charset="0"/>
              </a:rPr>
              <a:t> </a:t>
            </a:r>
            <a:r>
              <a:rPr lang="es-ES" sz="2000" kern="1200" dirty="0" err="1" smtClean="0">
                <a:solidFill>
                  <a:srgbClr val="2C204D"/>
                </a:solidFill>
                <a:latin typeface="Aller" panose="020B0503030302020204" pitchFamily="34" charset="0"/>
              </a:rPr>
              <a:t>Resaltá</a:t>
            </a:r>
            <a:r>
              <a:rPr lang="es-ES" sz="2000" kern="1200" dirty="0" smtClean="0">
                <a:solidFill>
                  <a:srgbClr val="2C204D"/>
                </a:solidFill>
                <a:latin typeface="Aller" panose="020B0503030302020204" pitchFamily="34" charset="0"/>
              </a:rPr>
              <a:t> </a:t>
            </a:r>
            <a:r>
              <a:rPr lang="es-ES" sz="2000" kern="1200" dirty="0">
                <a:solidFill>
                  <a:srgbClr val="2C204D"/>
                </a:solidFill>
                <a:latin typeface="Aller" panose="020B0503030302020204" pitchFamily="34" charset="0"/>
              </a:rPr>
              <a:t>la información más importante</a:t>
            </a:r>
          </a:p>
          <a:p>
            <a:pPr marL="788987">
              <a:lnSpc>
                <a:spcPct val="150000"/>
              </a:lnSpc>
              <a:spcBef>
                <a:spcPts val="750"/>
              </a:spcBef>
              <a:buClr>
                <a:srgbClr val="41B6A6"/>
              </a:buClr>
              <a:buSzPct val="80000"/>
              <a:buFont typeface="Wingdings" panose="05000000000000000000" pitchFamily="2" charset="2"/>
              <a:buChar char="§"/>
            </a:pPr>
            <a:r>
              <a:rPr lang="es-ES" sz="2000" kern="1200" dirty="0">
                <a:solidFill>
                  <a:srgbClr val="2C204D"/>
                </a:solidFill>
                <a:latin typeface="Aller" panose="020B0503030302020204" pitchFamily="34" charset="0"/>
              </a:rPr>
              <a:t> </a:t>
            </a:r>
            <a:r>
              <a:rPr lang="es-ES" sz="2000" kern="1200" dirty="0" err="1" smtClean="0">
                <a:solidFill>
                  <a:srgbClr val="2C204D"/>
                </a:solidFill>
                <a:latin typeface="Aller" panose="020B0503030302020204" pitchFamily="34" charset="0"/>
              </a:rPr>
              <a:t>Proporcioná</a:t>
            </a:r>
            <a:r>
              <a:rPr lang="es-ES" sz="2000" kern="1200" dirty="0" smtClean="0">
                <a:solidFill>
                  <a:srgbClr val="2C204D"/>
                </a:solidFill>
                <a:latin typeface="Aller" panose="020B0503030302020204" pitchFamily="34" charset="0"/>
              </a:rPr>
              <a:t> </a:t>
            </a:r>
            <a:r>
              <a:rPr lang="es-ES" sz="2000" kern="1200" dirty="0">
                <a:solidFill>
                  <a:srgbClr val="2C204D"/>
                </a:solidFill>
                <a:latin typeface="Aller" panose="020B0503030302020204" pitchFamily="34" charset="0"/>
              </a:rPr>
              <a:t>contexto a los datos</a:t>
            </a:r>
          </a:p>
          <a:p>
            <a:pPr marL="788987">
              <a:lnSpc>
                <a:spcPct val="150000"/>
              </a:lnSpc>
              <a:spcBef>
                <a:spcPts val="750"/>
              </a:spcBef>
              <a:buClr>
                <a:srgbClr val="41B6A6"/>
              </a:buClr>
              <a:buSzPct val="80000"/>
              <a:buFont typeface="Wingdings" panose="05000000000000000000" pitchFamily="2" charset="2"/>
              <a:buChar char="§"/>
            </a:pPr>
            <a:r>
              <a:rPr lang="es-ES" sz="2000" kern="1200" dirty="0">
                <a:solidFill>
                  <a:srgbClr val="2C204D"/>
                </a:solidFill>
                <a:latin typeface="Aller" panose="020B0503030302020204" pitchFamily="34" charset="0"/>
              </a:rPr>
              <a:t> </a:t>
            </a:r>
            <a:r>
              <a:rPr lang="es-ES" sz="2000" kern="1200" dirty="0" err="1" smtClean="0">
                <a:solidFill>
                  <a:srgbClr val="2C204D"/>
                </a:solidFill>
                <a:latin typeface="Aller" panose="020B0503030302020204" pitchFamily="34" charset="0"/>
              </a:rPr>
              <a:t>Usá</a:t>
            </a:r>
            <a:r>
              <a:rPr lang="es-ES" sz="2000" kern="1200" dirty="0" smtClean="0">
                <a:solidFill>
                  <a:srgbClr val="2C204D"/>
                </a:solidFill>
                <a:latin typeface="Aller" panose="020B0503030302020204" pitchFamily="34" charset="0"/>
              </a:rPr>
              <a:t> </a:t>
            </a:r>
            <a:r>
              <a:rPr lang="es-ES" sz="2000" kern="1200" dirty="0">
                <a:solidFill>
                  <a:srgbClr val="2C204D"/>
                </a:solidFill>
                <a:latin typeface="Aller" panose="020B0503030302020204" pitchFamily="34" charset="0"/>
              </a:rPr>
              <a:t>el color de forma inteligente</a:t>
            </a: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buFont typeface="Arial"/>
              <a:buNone/>
            </a:pPr>
            <a:endParaRPr lang="es-MX" sz="2000" dirty="0" smtClean="0">
              <a:solidFill>
                <a:schemeClr val="dk1"/>
              </a:solidFill>
              <a:latin typeface="Aller" panose="020B0503030302020204" pitchFamily="34" charset="0"/>
              <a:ea typeface="Allerta"/>
              <a:cs typeface="Allerta"/>
              <a:sym typeface="Allerta"/>
            </a:endParaRPr>
          </a:p>
          <a:p>
            <a:pPr marL="0" indent="0" algn="just">
              <a:spcBef>
                <a:spcPts val="1000"/>
              </a:spcBef>
              <a:buClr>
                <a:schemeClr val="dk1"/>
              </a:buClr>
              <a:buSzPts val="1100"/>
              <a:buFont typeface="Arial"/>
              <a:buNone/>
            </a:pPr>
            <a:r>
              <a:rPr lang="es-MX" sz="1200" i="1" dirty="0" smtClean="0">
                <a:solidFill>
                  <a:schemeClr val="dk1"/>
                </a:solidFill>
                <a:latin typeface="Aller" panose="020B0503030302020204" pitchFamily="34" charset="0"/>
                <a:ea typeface="Allerta"/>
                <a:cs typeface="Allerta"/>
                <a:sym typeface="Allerta"/>
              </a:rPr>
              <a:t>                                                                                        </a:t>
            </a:r>
            <a:endParaRPr lang="es-MX" dirty="0"/>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025" y="2537904"/>
            <a:ext cx="1781850" cy="1083558"/>
          </a:xfrm>
          <a:prstGeom prst="rect">
            <a:avLst/>
          </a:prstGeom>
        </p:spPr>
      </p:pic>
      <p:pic>
        <p:nvPicPr>
          <p:cNvPr id="11"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AR" sz="3600" dirty="0" smtClean="0">
                <a:solidFill>
                  <a:srgbClr val="2C204D"/>
                </a:solidFill>
                <a:latin typeface="Aller Light" panose="020B0503040302020204" pitchFamily="34" charset="0"/>
                <a:ea typeface="Allerta"/>
                <a:cs typeface="Allerta"/>
              </a:rPr>
              <a:t>Visualizando con </a:t>
            </a:r>
            <a:r>
              <a:rPr lang="es-AR" sz="3600" dirty="0" smtClean="0">
                <a:solidFill>
                  <a:srgbClr val="2C204D"/>
                </a:solidFill>
                <a:latin typeface="Aller" panose="020B0503030302020204" pitchFamily="34" charset="0"/>
                <a:ea typeface="Allerta"/>
                <a:cs typeface="Allerta"/>
              </a:rPr>
              <a:t>claridad</a:t>
            </a:r>
            <a:endParaRPr lang="es-MX" sz="3600" dirty="0">
              <a:solidFill>
                <a:srgbClr val="41B6A6"/>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3775724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3" name="Rectángulo 2"/>
          <p:cNvSpPr/>
          <p:nvPr/>
        </p:nvSpPr>
        <p:spPr>
          <a:xfrm>
            <a:off x="3417686" y="941294"/>
            <a:ext cx="5121403" cy="1837491"/>
          </a:xfrm>
          <a:prstGeom prst="rect">
            <a:avLst/>
          </a:prstGeom>
        </p:spPr>
        <p:txBody>
          <a:bodyPr wrap="square">
            <a:spAutoFit/>
          </a:bodyPr>
          <a:lstStyle/>
          <a:p>
            <a:pPr defTabSz="914378">
              <a:lnSpc>
                <a:spcPct val="150000"/>
              </a:lnSpc>
              <a:buClrTx/>
              <a:buSzTx/>
              <a:defRPr/>
            </a:pPr>
            <a:r>
              <a:rPr lang="en" sz="4000" dirty="0">
                <a:solidFill>
                  <a:srgbClr val="2C204D"/>
                </a:solidFill>
                <a:latin typeface="Aller" panose="020B0503030302020204" pitchFamily="34" charset="0"/>
              </a:rPr>
              <a:t>¿Cómo elegir el gráfico adecuado?</a:t>
            </a:r>
          </a:p>
        </p:txBody>
      </p:sp>
    </p:spTree>
    <p:extLst>
      <p:ext uri="{BB962C8B-B14F-4D97-AF65-F5344CB8AC3E}">
        <p14:creationId xmlns:p14="http://schemas.microsoft.com/office/powerpoint/2010/main" val="22673041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419" sz="3600" dirty="0">
                <a:solidFill>
                  <a:srgbClr val="2C204D"/>
                </a:solidFill>
                <a:latin typeface="Aller" panose="020B0503030302020204" pitchFamily="34" charset="0"/>
                <a:ea typeface="Allerta"/>
                <a:cs typeface="Allerta"/>
                <a:sym typeface="Allerta"/>
              </a:rPr>
              <a:t>Tipos de gráficos </a:t>
            </a:r>
            <a:endParaRPr sz="3600" dirty="0">
              <a:solidFill>
                <a:srgbClr val="2C204D"/>
              </a:solidFill>
              <a:latin typeface="Aller" panose="020B0503030302020204" pitchFamily="34" charset="0"/>
              <a:ea typeface="Allerta"/>
              <a:cs typeface="Allerta"/>
              <a:sym typeface="Allerta"/>
            </a:endParaRPr>
          </a:p>
          <a:p>
            <a:pPr marL="0" marR="0" lvl="0" indent="0" algn="l" rtl="0">
              <a:lnSpc>
                <a:spcPct val="115000"/>
              </a:lnSpc>
              <a:spcBef>
                <a:spcPts val="1000"/>
              </a:spcBef>
              <a:spcAft>
                <a:spcPts val="1000"/>
              </a:spcAft>
              <a:buNone/>
            </a:pPr>
            <a:endParaRPr sz="3000" b="1" dirty="0">
              <a:latin typeface="Aller" panose="020B0503030302020204" pitchFamily="34" charset="0"/>
              <a:ea typeface="Allerta"/>
              <a:cs typeface="Allerta"/>
              <a:sym typeface="Allerta"/>
            </a:endParaRPr>
          </a:p>
        </p:txBody>
      </p:sp>
      <p:sp>
        <p:nvSpPr>
          <p:cNvPr id="105" name="Google Shape;105;p20"/>
          <p:cNvSpPr txBox="1">
            <a:spLocks noGrp="1"/>
          </p:cNvSpPr>
          <p:nvPr>
            <p:ph type="body" idx="1"/>
          </p:nvPr>
        </p:nvSpPr>
        <p:spPr>
          <a:xfrm>
            <a:off x="311700" y="1327759"/>
            <a:ext cx="8430600" cy="2959742"/>
          </a:xfrm>
          <a:prstGeom prst="rect">
            <a:avLst/>
          </a:prstGeom>
        </p:spPr>
        <p:txBody>
          <a:bodyPr spcFirstLastPara="1" wrap="square" lIns="91425" tIns="91425" rIns="91425" bIns="91425" anchor="t" anchorCtr="0">
            <a:noAutofit/>
          </a:bodyPr>
          <a:lstStyle/>
          <a:p>
            <a:pPr marL="857250" indent="-285750">
              <a:lnSpc>
                <a:spcPct val="150000"/>
              </a:lnSpc>
              <a:spcBef>
                <a:spcPts val="1000"/>
              </a:spcBef>
              <a:buClr>
                <a:srgbClr val="41B6A6"/>
              </a:buClr>
              <a:buSzPct val="110000"/>
            </a:pPr>
            <a:r>
              <a:rPr lang="es-419" dirty="0" smtClean="0">
                <a:solidFill>
                  <a:srgbClr val="2C204D"/>
                </a:solidFill>
                <a:latin typeface="Aller" panose="020B0503030302020204" pitchFamily="34" charset="0"/>
                <a:ea typeface="Allerta"/>
                <a:cs typeface="Allerta"/>
                <a:sym typeface="Allerta"/>
              </a:rPr>
              <a:t>Cantidad</a:t>
            </a:r>
            <a:endParaRPr dirty="0">
              <a:solidFill>
                <a:srgbClr val="2C204D"/>
              </a:solidFill>
              <a:latin typeface="Aller" panose="020B0503030302020204" pitchFamily="34" charset="0"/>
              <a:ea typeface="Allerta"/>
              <a:cs typeface="Allerta"/>
              <a:sym typeface="Allerta"/>
            </a:endParaRPr>
          </a:p>
          <a:p>
            <a:pPr marL="857250" indent="-285750">
              <a:lnSpc>
                <a:spcPct val="150000"/>
              </a:lnSpc>
              <a:buClr>
                <a:srgbClr val="41B6A6"/>
              </a:buClr>
              <a:buSzPct val="110000"/>
            </a:pPr>
            <a:r>
              <a:rPr lang="es-419" dirty="0">
                <a:solidFill>
                  <a:srgbClr val="2C204D"/>
                </a:solidFill>
                <a:latin typeface="Aller" panose="020B0503030302020204" pitchFamily="34" charset="0"/>
                <a:ea typeface="Allerta"/>
                <a:cs typeface="Allerta"/>
                <a:sym typeface="Allerta"/>
              </a:rPr>
              <a:t>Distribución </a:t>
            </a:r>
            <a:endParaRPr dirty="0">
              <a:solidFill>
                <a:srgbClr val="2C204D"/>
              </a:solidFill>
              <a:latin typeface="Aller" panose="020B0503030302020204" pitchFamily="34" charset="0"/>
              <a:ea typeface="Allerta"/>
              <a:cs typeface="Allerta"/>
              <a:sym typeface="Allerta"/>
            </a:endParaRPr>
          </a:p>
          <a:p>
            <a:pPr marL="857250" indent="-285750">
              <a:lnSpc>
                <a:spcPct val="150000"/>
              </a:lnSpc>
              <a:buClr>
                <a:srgbClr val="41B6A6"/>
              </a:buClr>
              <a:buSzPct val="110000"/>
            </a:pPr>
            <a:r>
              <a:rPr lang="es-419" dirty="0">
                <a:solidFill>
                  <a:srgbClr val="2C204D"/>
                </a:solidFill>
                <a:latin typeface="Aller" panose="020B0503030302020204" pitchFamily="34" charset="0"/>
                <a:ea typeface="Allerta"/>
                <a:cs typeface="Allerta"/>
                <a:sym typeface="Allerta"/>
              </a:rPr>
              <a:t>Proporción</a:t>
            </a:r>
            <a:endParaRPr dirty="0">
              <a:solidFill>
                <a:srgbClr val="2C204D"/>
              </a:solidFill>
              <a:latin typeface="Aller" panose="020B0503030302020204" pitchFamily="34" charset="0"/>
              <a:ea typeface="Allerta"/>
              <a:cs typeface="Allerta"/>
              <a:sym typeface="Allerta"/>
            </a:endParaRPr>
          </a:p>
          <a:p>
            <a:pPr marL="857250" indent="-285750">
              <a:lnSpc>
                <a:spcPct val="150000"/>
              </a:lnSpc>
              <a:buClr>
                <a:srgbClr val="41B6A6"/>
              </a:buClr>
              <a:buSzPct val="110000"/>
            </a:pPr>
            <a:r>
              <a:rPr lang="es-419" dirty="0">
                <a:solidFill>
                  <a:srgbClr val="2C204D"/>
                </a:solidFill>
                <a:latin typeface="Aller" panose="020B0503030302020204" pitchFamily="34" charset="0"/>
                <a:ea typeface="Allerta"/>
                <a:cs typeface="Allerta"/>
                <a:sym typeface="Allerta"/>
              </a:rPr>
              <a:t>Relación entre ‘x’ e ‘y’</a:t>
            </a:r>
            <a:endParaRPr dirty="0">
              <a:solidFill>
                <a:srgbClr val="2C204D"/>
              </a:solidFill>
              <a:latin typeface="Aller" panose="020B0503030302020204" pitchFamily="34" charset="0"/>
              <a:ea typeface="Allerta"/>
              <a:cs typeface="Allerta"/>
              <a:sym typeface="Allerta"/>
            </a:endParaRPr>
          </a:p>
          <a:p>
            <a:pPr marL="857250" indent="-285750">
              <a:lnSpc>
                <a:spcPct val="150000"/>
              </a:lnSpc>
              <a:buClr>
                <a:srgbClr val="41B6A6"/>
              </a:buClr>
              <a:buSzPct val="110000"/>
            </a:pPr>
            <a:r>
              <a:rPr lang="es-419" dirty="0">
                <a:solidFill>
                  <a:srgbClr val="2C204D"/>
                </a:solidFill>
                <a:latin typeface="Aller" panose="020B0503030302020204" pitchFamily="34" charset="0"/>
                <a:ea typeface="Allerta"/>
                <a:cs typeface="Allerta"/>
                <a:sym typeface="Allerta"/>
              </a:rPr>
              <a:t>Dispersión</a:t>
            </a:r>
            <a:endParaRPr dirty="0">
              <a:solidFill>
                <a:srgbClr val="2C204D"/>
              </a:solidFill>
              <a:latin typeface="Aller" panose="020B0503030302020204" pitchFamily="34" charset="0"/>
              <a:ea typeface="Allerta"/>
              <a:cs typeface="Allerta"/>
              <a:sym typeface="Allerta"/>
            </a:endParaRPr>
          </a:p>
          <a:p>
            <a:pPr marL="857250" indent="-285750">
              <a:lnSpc>
                <a:spcPct val="150000"/>
              </a:lnSpc>
              <a:buClr>
                <a:srgbClr val="41B6A6"/>
              </a:buClr>
              <a:buSzPct val="110000"/>
            </a:pPr>
            <a:r>
              <a:rPr lang="es-419" dirty="0" smtClean="0">
                <a:solidFill>
                  <a:srgbClr val="2C204D"/>
                </a:solidFill>
                <a:latin typeface="Aller" panose="020B0503030302020204" pitchFamily="34" charset="0"/>
                <a:ea typeface="Allerta"/>
                <a:cs typeface="Allerta"/>
                <a:sym typeface="Allerta"/>
              </a:rPr>
              <a:t>Datos </a:t>
            </a:r>
            <a:r>
              <a:rPr lang="es-419" dirty="0">
                <a:solidFill>
                  <a:srgbClr val="2C204D"/>
                </a:solidFill>
                <a:latin typeface="Aller" panose="020B0503030302020204" pitchFamily="34" charset="0"/>
                <a:ea typeface="Allerta"/>
                <a:cs typeface="Allerta"/>
                <a:sym typeface="Allerta"/>
              </a:rPr>
              <a:t>geoespaciales</a:t>
            </a:r>
            <a:endParaRPr dirty="0">
              <a:solidFill>
                <a:srgbClr val="2C204D"/>
              </a:solidFill>
              <a:latin typeface="Aller" panose="020B0503030302020204" pitchFamily="34" charset="0"/>
              <a:ea typeface="Allerta"/>
              <a:cs typeface="Allerta"/>
              <a:sym typeface="Allerta"/>
            </a:endParaRPr>
          </a:p>
          <a:p>
            <a:pPr marL="0" lvl="0" indent="0" algn="l" rtl="0">
              <a:spcBef>
                <a:spcPts val="1000"/>
              </a:spcBef>
              <a:spcAft>
                <a:spcPts val="1600"/>
              </a:spcAft>
              <a:buNone/>
            </a:pPr>
            <a:endParaRPr b="1" dirty="0">
              <a:solidFill>
                <a:schemeClr val="dk1"/>
              </a:solidFill>
              <a:latin typeface="Allerta"/>
              <a:ea typeface="Allerta"/>
              <a:cs typeface="Allerta"/>
              <a:sym typeface="Allerta"/>
            </a:endParaRPr>
          </a:p>
        </p:txBody>
      </p:sp>
      <p:pic>
        <p:nvPicPr>
          <p:cNvPr id="106" name="Google Shape;106;p20"/>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11" name="Google Shape;111;p20"/>
          <p:cNvSpPr txBox="1"/>
          <p:nvPr/>
        </p:nvSpPr>
        <p:spPr>
          <a:xfrm>
            <a:off x="5618774" y="3007335"/>
            <a:ext cx="21855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100" u="sng" dirty="0" smtClean="0">
                <a:solidFill>
                  <a:schemeClr val="hlink"/>
                </a:solidFill>
                <a:hlinkClick r:id="rId4"/>
              </a:rPr>
              <a:t>/</a:t>
            </a:r>
            <a:endParaRPr dirty="0"/>
          </a:p>
        </p:txBody>
      </p:sp>
      <p:sp>
        <p:nvSpPr>
          <p:cNvPr id="8" name="Google Shape;69;p16"/>
          <p:cNvSpPr txBox="1">
            <a:spLocks/>
          </p:cNvSpPr>
          <p:nvPr/>
        </p:nvSpPr>
        <p:spPr>
          <a:xfrm>
            <a:off x="3594971" y="4287500"/>
            <a:ext cx="4473904" cy="7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just">
              <a:lnSpc>
                <a:spcPct val="115000"/>
              </a:lnSpc>
              <a:spcBef>
                <a:spcPts val="1000"/>
              </a:spcBef>
              <a:buSzPts val="1100"/>
            </a:pPr>
            <a:r>
              <a:rPr lang="es-419" sz="1000" i="1" dirty="0" smtClean="0">
                <a:solidFill>
                  <a:srgbClr val="2C204D"/>
                </a:solidFill>
                <a:latin typeface="Aller" panose="020B0503030302020204" pitchFamily="34" charset="0"/>
                <a:ea typeface="Allerta"/>
                <a:cs typeface="Allerta"/>
                <a:sym typeface="Allerta"/>
              </a:rPr>
              <a:t>Source: </a:t>
            </a:r>
            <a:r>
              <a:rPr lang="es-419" sz="1000" i="1" dirty="0" smtClean="0">
                <a:solidFill>
                  <a:srgbClr val="2C204D"/>
                </a:solidFill>
                <a:latin typeface="Aller" panose="020B0503030302020204" pitchFamily="34" charset="0"/>
                <a:ea typeface="Allerta"/>
                <a:cs typeface="Allerta"/>
                <a:sym typeface="Allerta"/>
              </a:rPr>
              <a:t>Clauss Wilke, </a:t>
            </a:r>
            <a:r>
              <a:rPr lang="es-419" sz="1000" i="1" dirty="0">
                <a:solidFill>
                  <a:srgbClr val="2C204D"/>
                </a:solidFill>
                <a:latin typeface="Aller" panose="020B0503030302020204" pitchFamily="34" charset="0"/>
                <a:ea typeface="Allerta"/>
                <a:cs typeface="Allerta"/>
                <a:sym typeface="Allerta"/>
              </a:rPr>
              <a:t>escritor del libro </a:t>
            </a:r>
            <a:r>
              <a:rPr lang="es-419" sz="1000" b="1" i="1" dirty="0" smtClean="0">
                <a:solidFill>
                  <a:srgbClr val="2C204D"/>
                </a:solidFill>
                <a:latin typeface="Aller" panose="020B0503030302020204" pitchFamily="34" charset="0"/>
                <a:ea typeface="Allerta"/>
                <a:cs typeface="Allerta"/>
                <a:sym typeface="Allerta"/>
                <a:hlinkClick r:id="rId5"/>
              </a:rPr>
              <a:t>Fundamentals of Data Visualization</a:t>
            </a:r>
            <a:r>
              <a:rPr lang="es-419" sz="1000" b="1" i="1" dirty="0" smtClean="0">
                <a:solidFill>
                  <a:srgbClr val="2C204D"/>
                </a:solidFill>
                <a:latin typeface="Aller" panose="020B0503030302020204" pitchFamily="34" charset="0"/>
                <a:ea typeface="Allerta"/>
                <a:cs typeface="Allerta"/>
                <a:sym typeface="Allerta"/>
              </a:rPr>
              <a:t>. </a:t>
            </a:r>
            <a:endParaRPr lang="es-AR" sz="1000" dirty="0">
              <a:solidFill>
                <a:srgbClr val="2C204D"/>
              </a:solidFill>
              <a:latin typeface="Aller" pitchFamily="34" charset="0"/>
            </a:endParaRPr>
          </a:p>
          <a:p>
            <a:pPr lvl="0" algn="just">
              <a:lnSpc>
                <a:spcPct val="115000"/>
              </a:lnSpc>
              <a:spcBef>
                <a:spcPts val="1000"/>
              </a:spcBef>
              <a:buSzPts val="1100"/>
            </a:pPr>
            <a:endParaRPr lang="es-419" sz="1200" b="1" i="1" dirty="0">
              <a:latin typeface="Aller" panose="020B0503030302020204" pitchFamily="34" charset="0"/>
              <a:ea typeface="Calibri"/>
              <a:cs typeface="Calibri"/>
              <a:sym typeface="Calibri"/>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25" name="Google Shape;125;p21"/>
          <p:cNvSpPr txBox="1"/>
          <p:nvPr/>
        </p:nvSpPr>
        <p:spPr>
          <a:xfrm>
            <a:off x="1090095" y="1414034"/>
            <a:ext cx="4559563" cy="46965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a:solidFill>
                  <a:srgbClr val="2C204D"/>
                </a:solidFill>
                <a:latin typeface="Aller" pitchFamily="34" charset="0"/>
                <a:ea typeface="Allerta"/>
                <a:cs typeface="Allerta"/>
                <a:sym typeface="Allerta"/>
              </a:rPr>
              <a:t>Gráfico de barras</a:t>
            </a:r>
            <a:endParaRPr sz="1200" dirty="0">
              <a:solidFill>
                <a:srgbClr val="2C204D"/>
              </a:solidFill>
              <a:latin typeface="Aller" pitchFamily="34" charset="0"/>
            </a:endParaRPr>
          </a:p>
        </p:txBody>
      </p:sp>
      <p:sp>
        <p:nvSpPr>
          <p:cNvPr id="126" name="Google Shape;126;p21"/>
          <p:cNvSpPr txBox="1"/>
          <p:nvPr/>
        </p:nvSpPr>
        <p:spPr>
          <a:xfrm>
            <a:off x="5677899" y="1414034"/>
            <a:ext cx="2299892" cy="523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s-419" sz="1200" dirty="0">
                <a:solidFill>
                  <a:srgbClr val="2C204D"/>
                </a:solidFill>
                <a:latin typeface="Aller" pitchFamily="34" charset="0"/>
                <a:ea typeface="Allerta"/>
                <a:cs typeface="Allerta"/>
                <a:sym typeface="Allerta"/>
              </a:rPr>
              <a:t>Gráfico de </a:t>
            </a:r>
            <a:r>
              <a:rPr lang="es-419" sz="1200" dirty="0" smtClean="0">
                <a:solidFill>
                  <a:srgbClr val="2C204D"/>
                </a:solidFill>
                <a:latin typeface="Aller" pitchFamily="34" charset="0"/>
                <a:ea typeface="Allerta"/>
                <a:cs typeface="Allerta"/>
                <a:sym typeface="Allerta"/>
              </a:rPr>
              <a:t>puntos</a:t>
            </a:r>
            <a:endParaRPr sz="1200" dirty="0">
              <a:solidFill>
                <a:srgbClr val="2C204D"/>
              </a:solidFill>
            </a:endParaRPr>
          </a:p>
        </p:txBody>
      </p:sp>
      <p:sp>
        <p:nvSpPr>
          <p:cNvPr id="10" name="Google Shape;69;p16"/>
          <p:cNvSpPr txBox="1">
            <a:spLocks/>
          </p:cNvSpPr>
          <p:nvPr/>
        </p:nvSpPr>
        <p:spPr>
          <a:xfrm>
            <a:off x="311700" y="445025"/>
            <a:ext cx="8520600" cy="740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419" sz="3600" dirty="0">
                <a:solidFill>
                  <a:srgbClr val="2C204D"/>
                </a:solidFill>
                <a:latin typeface="Aller" panose="020B0503030302020204" pitchFamily="34" charset="0"/>
                <a:ea typeface="Allerta"/>
                <a:cs typeface="Allerta"/>
                <a:sym typeface="Allerta"/>
              </a:rPr>
              <a:t>Cantidad </a:t>
            </a:r>
            <a:r>
              <a:rPr lang="es-419" sz="3600" dirty="0" smtClean="0">
                <a:solidFill>
                  <a:srgbClr val="2C204D"/>
                </a:solidFill>
                <a:latin typeface="Aller" panose="020B0503030302020204" pitchFamily="34" charset="0"/>
                <a:ea typeface="Allerta"/>
                <a:cs typeface="Allerta"/>
                <a:sym typeface="Allerta"/>
              </a:rPr>
              <a:t>(una variable)</a:t>
            </a:r>
            <a:endParaRPr lang="es-MX" sz="3600" dirty="0">
              <a:solidFill>
                <a:srgbClr val="2C204D"/>
              </a:solidFill>
              <a:latin typeface="Aller" panose="020B0503030302020204" pitchFamily="34" charset="0"/>
              <a:ea typeface="Allerta"/>
              <a:cs typeface="Allerta"/>
              <a:sym typeface="Allerta"/>
            </a:endParaRPr>
          </a:p>
        </p:txBody>
      </p:sp>
      <p:pic>
        <p:nvPicPr>
          <p:cNvPr id="123" name="Google Shape;123;p21"/>
          <p:cNvPicPr preferRelativeResize="0"/>
          <p:nvPr/>
        </p:nvPicPr>
        <p:blipFill>
          <a:blip r:embed="rId4">
            <a:alphaModFix/>
          </a:blip>
          <a:stretch>
            <a:fillRect/>
          </a:stretch>
        </p:blipFill>
        <p:spPr>
          <a:xfrm>
            <a:off x="1249108" y="1950060"/>
            <a:ext cx="4400550" cy="1853475"/>
          </a:xfrm>
          <a:prstGeom prst="rect">
            <a:avLst/>
          </a:prstGeom>
          <a:noFill/>
          <a:ln w="9525" cap="flat" cmpd="sng">
            <a:noFill/>
            <a:prstDash val="solid"/>
            <a:round/>
            <a:headEnd type="none" w="sm" len="sm"/>
            <a:tailEnd type="none" w="sm" len="sm"/>
          </a:ln>
        </p:spPr>
      </p:pic>
      <p:pic>
        <p:nvPicPr>
          <p:cNvPr id="2" name="1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1004" y="1967487"/>
            <a:ext cx="1868629" cy="1861444"/>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36" name="Google Shape;136;p22"/>
          <p:cNvSpPr txBox="1"/>
          <p:nvPr/>
        </p:nvSpPr>
        <p:spPr>
          <a:xfrm>
            <a:off x="503239" y="1643081"/>
            <a:ext cx="3025092" cy="47554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s-419" sz="1200" dirty="0">
                <a:solidFill>
                  <a:srgbClr val="2C204D"/>
                </a:solidFill>
                <a:latin typeface="Aller" panose="020B0503030302020204" pitchFamily="34" charset="0"/>
                <a:ea typeface="Allerta"/>
                <a:cs typeface="Allerta"/>
                <a:sym typeface="Allerta"/>
              </a:rPr>
              <a:t>Gráfico de barras agrupadas</a:t>
            </a:r>
            <a:endParaRPr sz="1200" dirty="0">
              <a:solidFill>
                <a:srgbClr val="2C204D"/>
              </a:solidFill>
              <a:latin typeface="Aller" panose="020B0503030302020204" pitchFamily="34" charset="0"/>
            </a:endParaRPr>
          </a:p>
        </p:txBody>
      </p:sp>
      <p:sp>
        <p:nvSpPr>
          <p:cNvPr id="10" name="Google Shape;69;p16"/>
          <p:cNvSpPr txBox="1">
            <a:spLocks/>
          </p:cNvSpPr>
          <p:nvPr/>
        </p:nvSpPr>
        <p:spPr>
          <a:xfrm>
            <a:off x="311700" y="445025"/>
            <a:ext cx="8329063" cy="740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419" sz="3600" dirty="0">
                <a:solidFill>
                  <a:srgbClr val="2C204D"/>
                </a:solidFill>
                <a:latin typeface="Aller" panose="020B0503030302020204" pitchFamily="34" charset="0"/>
                <a:ea typeface="Allerta"/>
                <a:cs typeface="Allerta"/>
                <a:sym typeface="Allerta"/>
              </a:rPr>
              <a:t>Cantidad (</a:t>
            </a:r>
            <a:r>
              <a:rPr lang="es-419" sz="3600" dirty="0" smtClean="0">
                <a:solidFill>
                  <a:srgbClr val="2C204D"/>
                </a:solidFill>
                <a:latin typeface="Aller" panose="020B0503030302020204" pitchFamily="34" charset="0"/>
                <a:ea typeface="Allerta"/>
                <a:cs typeface="Allerta"/>
                <a:sym typeface="Allerta"/>
              </a:rPr>
              <a:t>múltiples variables</a:t>
            </a:r>
            <a:r>
              <a:rPr lang="es-419" sz="3600" b="1" dirty="0" smtClean="0">
                <a:solidFill>
                  <a:srgbClr val="2C204D"/>
                </a:solidFill>
                <a:latin typeface="Allerta"/>
                <a:ea typeface="Allerta"/>
                <a:cs typeface="Allerta"/>
                <a:sym typeface="Allerta"/>
              </a:rPr>
              <a:t>)</a:t>
            </a:r>
            <a:endParaRPr lang="es-MX" sz="3600" dirty="0">
              <a:solidFill>
                <a:srgbClr val="2C204D"/>
              </a:solidFill>
              <a:latin typeface="Aller" panose="020B0503030302020204" pitchFamily="34" charset="0"/>
              <a:ea typeface="Allerta"/>
              <a:cs typeface="Allerta"/>
              <a:sym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354" y="2118629"/>
            <a:ext cx="3025092" cy="1692222"/>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816" y="2118629"/>
            <a:ext cx="3025092" cy="1692222"/>
          </a:xfrm>
          <a:prstGeom prst="rect">
            <a:avLst/>
          </a:prstGeom>
        </p:spPr>
      </p:pic>
      <p:pic>
        <p:nvPicPr>
          <p:cNvPr id="6" name="5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3009" y="2118629"/>
            <a:ext cx="1698754" cy="1692222"/>
          </a:xfrm>
          <a:prstGeom prst="rect">
            <a:avLst/>
          </a:prstGeom>
        </p:spPr>
      </p:pic>
      <p:sp>
        <p:nvSpPr>
          <p:cNvPr id="13" name="Google Shape;136;p22"/>
          <p:cNvSpPr txBox="1"/>
          <p:nvPr/>
        </p:nvSpPr>
        <p:spPr>
          <a:xfrm>
            <a:off x="3820584" y="1643081"/>
            <a:ext cx="2730528" cy="47554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s-419" sz="1200" dirty="0">
                <a:solidFill>
                  <a:srgbClr val="2C204D"/>
                </a:solidFill>
                <a:latin typeface="Aller" panose="020B0503030302020204" pitchFamily="34" charset="0"/>
                <a:ea typeface="Allerta"/>
                <a:cs typeface="Allerta"/>
                <a:sym typeface="Allerta"/>
              </a:rPr>
              <a:t>Gráfico de barras </a:t>
            </a:r>
            <a:r>
              <a:rPr lang="es-419" sz="1200" dirty="0" smtClean="0">
                <a:solidFill>
                  <a:srgbClr val="2C204D"/>
                </a:solidFill>
                <a:latin typeface="Aller" panose="020B0503030302020204" pitchFamily="34" charset="0"/>
                <a:ea typeface="Allerta"/>
                <a:cs typeface="Allerta"/>
                <a:sym typeface="Allerta"/>
              </a:rPr>
              <a:t>apiladas</a:t>
            </a:r>
            <a:endParaRPr sz="1200" dirty="0">
              <a:solidFill>
                <a:srgbClr val="2C204D"/>
              </a:solidFill>
              <a:latin typeface="Aller" panose="020B0503030302020204" pitchFamily="34" charset="0"/>
            </a:endParaRPr>
          </a:p>
        </p:txBody>
      </p:sp>
      <p:sp>
        <p:nvSpPr>
          <p:cNvPr id="14" name="Google Shape;136;p22"/>
          <p:cNvSpPr txBox="1"/>
          <p:nvPr/>
        </p:nvSpPr>
        <p:spPr>
          <a:xfrm>
            <a:off x="6857957" y="1626942"/>
            <a:ext cx="1687391" cy="49168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s-AR" sz="1200" dirty="0" smtClean="0">
                <a:solidFill>
                  <a:srgbClr val="2C204D"/>
                </a:solidFill>
                <a:latin typeface="Aller" panose="020B0503030302020204" pitchFamily="34" charset="0"/>
                <a:ea typeface="Allerta"/>
                <a:cs typeface="Allerta"/>
                <a:sym typeface="Allerta"/>
              </a:rPr>
              <a:t>M</a:t>
            </a:r>
            <a:r>
              <a:rPr lang="es-419" sz="1200" dirty="0" smtClean="0">
                <a:solidFill>
                  <a:srgbClr val="2C204D"/>
                </a:solidFill>
                <a:latin typeface="Aller" panose="020B0503030302020204" pitchFamily="34" charset="0"/>
                <a:ea typeface="Allerta"/>
                <a:cs typeface="Allerta"/>
                <a:sym typeface="Allerta"/>
              </a:rPr>
              <a:t>apa de calor</a:t>
            </a:r>
            <a:endParaRPr sz="1200" dirty="0">
              <a:solidFill>
                <a:srgbClr val="2C204D"/>
              </a:solidFill>
              <a:latin typeface="Aller" panose="020B050303030202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464025" y="139075"/>
            <a:ext cx="4943700" cy="1347300"/>
          </a:xfrm>
          <a:prstGeom prst="rect">
            <a:avLst/>
          </a:prstGeom>
        </p:spPr>
        <p:txBody>
          <a:bodyPr spcFirstLastPara="1" wrap="square" lIns="91425" tIns="91425" rIns="91425" bIns="91425" anchor="t" anchorCtr="0">
            <a:noAutofit/>
          </a:bodyPr>
          <a:lstStyle/>
          <a:p>
            <a:pPr marL="914400" lvl="0" indent="-419100" algn="l" rtl="0">
              <a:lnSpc>
                <a:spcPct val="150000"/>
              </a:lnSpc>
              <a:spcBef>
                <a:spcPts val="0"/>
              </a:spcBef>
              <a:spcAft>
                <a:spcPts val="0"/>
              </a:spcAft>
              <a:buClr>
                <a:srgbClr val="41B6A6"/>
              </a:buClr>
              <a:buSzPts val="3000"/>
              <a:buFont typeface="Allerta"/>
              <a:buChar char="-"/>
            </a:pPr>
            <a:r>
              <a:rPr lang="es-419" sz="3000" dirty="0">
                <a:latin typeface="Aller" panose="020B0503030302020204" pitchFamily="34" charset="0"/>
                <a:ea typeface="Allerta"/>
                <a:cs typeface="Allerta"/>
                <a:sym typeface="Allerta"/>
              </a:rPr>
              <a:t>Cantidad (varias variables = color)</a:t>
            </a:r>
            <a:endParaRPr sz="3000" dirty="0">
              <a:latin typeface="Aller" panose="020B0503030302020204" pitchFamily="34" charset="0"/>
              <a:ea typeface="Allerta"/>
              <a:cs typeface="Allerta"/>
              <a:sym typeface="Allerta"/>
            </a:endParaRPr>
          </a:p>
          <a:p>
            <a:pPr marL="914400" lvl="0" indent="-419100" algn="l" rtl="0">
              <a:lnSpc>
                <a:spcPct val="150000"/>
              </a:lnSpc>
              <a:spcBef>
                <a:spcPts val="0"/>
              </a:spcBef>
              <a:spcAft>
                <a:spcPts val="0"/>
              </a:spcAft>
              <a:buClr>
                <a:srgbClr val="41B6A6"/>
              </a:buClr>
              <a:buSzPts val="3000"/>
              <a:buFont typeface="Allerta"/>
              <a:buChar char="-"/>
            </a:pPr>
            <a:endParaRPr sz="3000" b="1" dirty="0">
              <a:latin typeface="Allerta"/>
              <a:ea typeface="Allerta"/>
              <a:cs typeface="Allerta"/>
              <a:sym typeface="Allerta"/>
            </a:endParaRPr>
          </a:p>
          <a:p>
            <a:pPr marL="0" lvl="0" indent="0" algn="l" rtl="0">
              <a:lnSpc>
                <a:spcPct val="115000"/>
              </a:lnSpc>
              <a:spcBef>
                <a:spcPts val="1000"/>
              </a:spcBef>
              <a:spcAft>
                <a:spcPts val="1000"/>
              </a:spcAft>
              <a:buNone/>
            </a:pPr>
            <a:r>
              <a:rPr lang="es-419" sz="3000" b="1" dirty="0">
                <a:solidFill>
                  <a:srgbClr val="41B6A6"/>
                </a:solidFill>
                <a:latin typeface="Allerta"/>
                <a:ea typeface="Allerta"/>
                <a:cs typeface="Allerta"/>
                <a:sym typeface="Allerta"/>
              </a:rPr>
              <a:t>                  </a:t>
            </a:r>
            <a:endParaRPr sz="3000" b="1" dirty="0">
              <a:latin typeface="Allerta"/>
              <a:ea typeface="Allerta"/>
              <a:cs typeface="Allerta"/>
              <a:sym typeface="Allerta"/>
            </a:endParaRPr>
          </a:p>
        </p:txBody>
      </p:sp>
      <p:pic>
        <p:nvPicPr>
          <p:cNvPr id="151" name="Google Shape;151;p24"/>
          <p:cNvPicPr preferRelativeResize="0"/>
          <p:nvPr/>
        </p:nvPicPr>
        <p:blipFill>
          <a:blip r:embed="rId3">
            <a:alphaModFix/>
          </a:blip>
          <a:stretch>
            <a:fillRect/>
          </a:stretch>
        </p:blipFill>
        <p:spPr>
          <a:xfrm>
            <a:off x="8068875" y="4287500"/>
            <a:ext cx="1000725" cy="786900"/>
          </a:xfrm>
          <a:prstGeom prst="rect">
            <a:avLst/>
          </a:prstGeom>
          <a:noFill/>
          <a:ln>
            <a:noFill/>
          </a:ln>
        </p:spPr>
      </p:pic>
      <p:pic>
        <p:nvPicPr>
          <p:cNvPr id="152" name="Google Shape;152;p24"/>
          <p:cNvPicPr preferRelativeResize="0"/>
          <p:nvPr/>
        </p:nvPicPr>
        <p:blipFill>
          <a:blip r:embed="rId4">
            <a:alphaModFix/>
          </a:blip>
          <a:stretch>
            <a:fillRect/>
          </a:stretch>
        </p:blipFill>
        <p:spPr>
          <a:xfrm>
            <a:off x="842554" y="473825"/>
            <a:ext cx="529040" cy="338900"/>
          </a:xfrm>
          <a:prstGeom prst="rect">
            <a:avLst/>
          </a:prstGeom>
          <a:noFill/>
          <a:ln>
            <a:noFill/>
          </a:ln>
        </p:spPr>
      </p:pic>
      <p:pic>
        <p:nvPicPr>
          <p:cNvPr id="153" name="Google Shape;153;p24"/>
          <p:cNvPicPr preferRelativeResize="0"/>
          <p:nvPr/>
        </p:nvPicPr>
        <p:blipFill>
          <a:blip r:embed="rId5">
            <a:alphaModFix/>
          </a:blip>
          <a:stretch>
            <a:fillRect/>
          </a:stretch>
        </p:blipFill>
        <p:spPr>
          <a:xfrm>
            <a:off x="5407713" y="2571750"/>
            <a:ext cx="2466975" cy="2466975"/>
          </a:xfrm>
          <a:prstGeom prst="rect">
            <a:avLst/>
          </a:prstGeom>
          <a:noFill/>
          <a:ln w="9525" cap="flat" cmpd="sng">
            <a:solidFill>
              <a:srgbClr val="F6B26B"/>
            </a:solidFill>
            <a:prstDash val="solid"/>
            <a:round/>
            <a:headEnd type="none" w="sm" len="sm"/>
            <a:tailEnd type="none" w="sm" len="sm"/>
          </a:ln>
        </p:spPr>
      </p:pic>
      <p:pic>
        <p:nvPicPr>
          <p:cNvPr id="154" name="Google Shape;154;p24"/>
          <p:cNvPicPr preferRelativeResize="0"/>
          <p:nvPr/>
        </p:nvPicPr>
        <p:blipFill>
          <a:blip r:embed="rId6">
            <a:alphaModFix/>
          </a:blip>
          <a:stretch>
            <a:fillRect/>
          </a:stretch>
        </p:blipFill>
        <p:spPr>
          <a:xfrm>
            <a:off x="5073425" y="139075"/>
            <a:ext cx="3942001" cy="2361525"/>
          </a:xfrm>
          <a:prstGeom prst="rect">
            <a:avLst/>
          </a:prstGeom>
          <a:noFill/>
          <a:ln w="9525" cap="flat" cmpd="sng">
            <a:solidFill>
              <a:srgbClr val="F1C232"/>
            </a:solidFill>
            <a:prstDash val="solid"/>
            <a:round/>
            <a:headEnd type="none" w="sm" len="sm"/>
            <a:tailEnd type="none" w="sm" len="sm"/>
          </a:ln>
        </p:spPr>
      </p:pic>
      <p:pic>
        <p:nvPicPr>
          <p:cNvPr id="155" name="Google Shape;155;p24"/>
          <p:cNvPicPr preferRelativeResize="0"/>
          <p:nvPr/>
        </p:nvPicPr>
        <p:blipFill>
          <a:blip r:embed="rId7">
            <a:alphaModFix/>
          </a:blip>
          <a:stretch>
            <a:fillRect/>
          </a:stretch>
        </p:blipFill>
        <p:spPr>
          <a:xfrm>
            <a:off x="737800" y="1745188"/>
            <a:ext cx="3942001" cy="2361525"/>
          </a:xfrm>
          <a:prstGeom prst="rect">
            <a:avLst/>
          </a:prstGeom>
          <a:noFill/>
          <a:ln w="9525" cap="flat" cmpd="sng">
            <a:solidFill>
              <a:srgbClr val="E84052"/>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9"/>
        <p:cNvGrpSpPr/>
        <p:nvPr/>
      </p:nvGrpSpPr>
      <p:grpSpPr>
        <a:xfrm>
          <a:off x="0" y="0"/>
          <a:ext cx="0" cy="0"/>
          <a:chOff x="0" y="0"/>
          <a:chExt cx="0" cy="0"/>
        </a:xfrm>
      </p:grpSpPr>
      <p:pic>
        <p:nvPicPr>
          <p:cNvPr id="4" name="Google Shape;54;p13"/>
          <p:cNvPicPr preferRelativeResize="0"/>
          <p:nvPr/>
        </p:nvPicPr>
        <p:blipFill>
          <a:blip r:embed="rId4">
            <a:alphaModFix/>
          </a:blip>
          <a:stretch>
            <a:fillRect/>
          </a:stretch>
        </p:blipFill>
        <p:spPr>
          <a:xfrm>
            <a:off x="7809945" y="4135860"/>
            <a:ext cx="1000725" cy="78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274950" y="4287500"/>
            <a:ext cx="8520600" cy="786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419" sz="3000" b="1" dirty="0">
                <a:latin typeface="Allerta"/>
                <a:ea typeface="Allerta"/>
                <a:cs typeface="Allerta"/>
                <a:sym typeface="Allerta"/>
              </a:rPr>
              <a:t>         </a:t>
            </a:r>
            <a:endParaRPr sz="3000" dirty="0">
              <a:solidFill>
                <a:srgbClr val="2C204D"/>
              </a:solidFill>
              <a:latin typeface="Aller" panose="020B0503030302020204" pitchFamily="34" charset="0"/>
              <a:ea typeface="Allerta"/>
              <a:cs typeface="Allerta"/>
              <a:sym typeface="Allerta"/>
            </a:endParaRPr>
          </a:p>
          <a:p>
            <a:pPr marL="0" lvl="0" indent="0" algn="l" rtl="0">
              <a:lnSpc>
                <a:spcPct val="115000"/>
              </a:lnSpc>
              <a:spcBef>
                <a:spcPts val="1000"/>
              </a:spcBef>
              <a:spcAft>
                <a:spcPts val="0"/>
              </a:spcAft>
              <a:buNone/>
            </a:pPr>
            <a:r>
              <a:rPr lang="es-419" sz="3000" b="1" dirty="0">
                <a:solidFill>
                  <a:srgbClr val="41B6A6"/>
                </a:solidFill>
                <a:latin typeface="Allerta"/>
                <a:ea typeface="Allerta"/>
                <a:cs typeface="Allerta"/>
                <a:sym typeface="Allerta"/>
              </a:rPr>
              <a:t>       </a:t>
            </a:r>
            <a:r>
              <a:rPr lang="es-419" sz="1000" b="1" dirty="0">
                <a:solidFill>
                  <a:srgbClr val="41B6A6"/>
                </a:solidFill>
                <a:latin typeface="Allerta"/>
                <a:ea typeface="Allerta"/>
                <a:cs typeface="Allerta"/>
                <a:sym typeface="Allerta"/>
              </a:rPr>
              <a:t>  </a:t>
            </a:r>
            <a:r>
              <a:rPr lang="es-419" sz="3000" b="1" dirty="0">
                <a:solidFill>
                  <a:srgbClr val="41B6A6"/>
                </a:solidFill>
                <a:latin typeface="Allerta"/>
                <a:ea typeface="Allerta"/>
                <a:cs typeface="Allerta"/>
                <a:sym typeface="Allerta"/>
              </a:rPr>
              <a:t>  </a:t>
            </a:r>
            <a:r>
              <a:rPr lang="es-419" sz="3000" b="1" dirty="0">
                <a:solidFill>
                  <a:srgbClr val="000000"/>
                </a:solidFill>
                <a:latin typeface="Allerta"/>
                <a:ea typeface="Allerta"/>
                <a:cs typeface="Allerta"/>
                <a:sym typeface="Allerta"/>
              </a:rPr>
              <a:t>       </a:t>
            </a:r>
            <a:endParaRPr sz="3000" b="1" dirty="0">
              <a:solidFill>
                <a:srgbClr val="000000"/>
              </a:solidFill>
              <a:latin typeface="Allerta"/>
              <a:ea typeface="Allerta"/>
              <a:cs typeface="Allerta"/>
              <a:sym typeface="Allerta"/>
            </a:endParaRPr>
          </a:p>
          <a:p>
            <a:pPr marL="0" lvl="0" indent="0" algn="l" rtl="0">
              <a:lnSpc>
                <a:spcPct val="115000"/>
              </a:lnSpc>
              <a:spcBef>
                <a:spcPts val="1000"/>
              </a:spcBef>
              <a:spcAft>
                <a:spcPts val="0"/>
              </a:spcAft>
              <a:buNone/>
            </a:pPr>
            <a:r>
              <a:rPr lang="es-419" sz="3000" b="1" dirty="0">
                <a:solidFill>
                  <a:srgbClr val="41B6A6"/>
                </a:solidFill>
                <a:latin typeface="Allerta"/>
                <a:ea typeface="Allerta"/>
                <a:cs typeface="Allerta"/>
                <a:sym typeface="Allerta"/>
              </a:rPr>
              <a:t>    </a:t>
            </a:r>
            <a:r>
              <a:rPr lang="es-419" sz="1000" b="1" dirty="0">
                <a:solidFill>
                  <a:srgbClr val="41B6A6"/>
                </a:solidFill>
                <a:latin typeface="Allerta"/>
                <a:ea typeface="Allerta"/>
                <a:cs typeface="Allerta"/>
                <a:sym typeface="Allerta"/>
              </a:rPr>
              <a:t>  </a:t>
            </a:r>
            <a:r>
              <a:rPr lang="es-419" sz="3000" b="1" dirty="0">
                <a:solidFill>
                  <a:srgbClr val="41B6A6"/>
                </a:solidFill>
                <a:latin typeface="Allerta"/>
                <a:ea typeface="Allerta"/>
                <a:cs typeface="Allerta"/>
                <a:sym typeface="Allerta"/>
              </a:rPr>
              <a:t>    </a:t>
            </a:r>
            <a:endParaRPr sz="3000" b="1" dirty="0">
              <a:solidFill>
                <a:srgbClr val="41B6A6"/>
              </a:solidFill>
              <a:latin typeface="Allerta"/>
              <a:ea typeface="Allerta"/>
              <a:cs typeface="Allerta"/>
              <a:sym typeface="Allerta"/>
            </a:endParaRPr>
          </a:p>
          <a:p>
            <a:pPr marL="0" lvl="0" indent="0" algn="l" rtl="0">
              <a:lnSpc>
                <a:spcPct val="115000"/>
              </a:lnSpc>
              <a:spcBef>
                <a:spcPts val="1000"/>
              </a:spcBef>
              <a:spcAft>
                <a:spcPts val="0"/>
              </a:spcAft>
              <a:buNone/>
            </a:pPr>
            <a:r>
              <a:rPr lang="es-419" sz="3000" b="1" dirty="0">
                <a:solidFill>
                  <a:srgbClr val="41B6A6"/>
                </a:solidFill>
                <a:latin typeface="Allerta"/>
                <a:ea typeface="Allerta"/>
                <a:cs typeface="Allerta"/>
                <a:sym typeface="Allerta"/>
              </a:rPr>
              <a:t>            </a:t>
            </a:r>
            <a:endParaRPr sz="3000" b="1" dirty="0">
              <a:solidFill>
                <a:srgbClr val="41B6A6"/>
              </a:solidFill>
              <a:latin typeface="Allerta"/>
              <a:ea typeface="Allerta"/>
              <a:cs typeface="Allerta"/>
              <a:sym typeface="Allerta"/>
            </a:endParaRPr>
          </a:p>
          <a:p>
            <a:pPr marL="0" lvl="0" indent="0" algn="l" rtl="0">
              <a:lnSpc>
                <a:spcPct val="115000"/>
              </a:lnSpc>
              <a:spcBef>
                <a:spcPts val="1000"/>
              </a:spcBef>
              <a:spcAft>
                <a:spcPts val="1000"/>
              </a:spcAft>
              <a:buNone/>
            </a:pPr>
            <a:r>
              <a:rPr lang="es-419" sz="3000" b="1" dirty="0">
                <a:solidFill>
                  <a:srgbClr val="41B6A6"/>
                </a:solidFill>
                <a:latin typeface="Allerta"/>
                <a:ea typeface="Allerta"/>
                <a:cs typeface="Allerta"/>
                <a:sym typeface="Allerta"/>
              </a:rPr>
              <a:t>            </a:t>
            </a:r>
            <a:endParaRPr sz="3000" b="1" dirty="0">
              <a:latin typeface="Allerta"/>
              <a:ea typeface="Allerta"/>
              <a:cs typeface="Allerta"/>
              <a:sym typeface="Allerta"/>
            </a:endParaRPr>
          </a:p>
        </p:txBody>
      </p:sp>
      <p:pic>
        <p:nvPicPr>
          <p:cNvPr id="161" name="Google Shape;161;p25"/>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63" name="Google Shape;163;p25"/>
          <p:cNvSpPr txBox="1"/>
          <p:nvPr/>
        </p:nvSpPr>
        <p:spPr>
          <a:xfrm>
            <a:off x="1202932" y="1320061"/>
            <a:ext cx="2078887" cy="457218"/>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a:solidFill>
                  <a:srgbClr val="2C204D"/>
                </a:solidFill>
                <a:latin typeface="Aller" pitchFamily="34" charset="0"/>
                <a:ea typeface="Allerta"/>
                <a:cs typeface="Allerta"/>
                <a:sym typeface="Allerta"/>
              </a:rPr>
              <a:t>Histograma</a:t>
            </a:r>
            <a:r>
              <a:rPr lang="es-419" sz="1800" dirty="0">
                <a:solidFill>
                  <a:srgbClr val="2C204D"/>
                </a:solidFill>
                <a:latin typeface="Aller" pitchFamily="34" charset="0"/>
                <a:ea typeface="Allerta"/>
                <a:cs typeface="Allerta"/>
                <a:sym typeface="Allerta"/>
              </a:rPr>
              <a:t>  </a:t>
            </a:r>
            <a:r>
              <a:rPr lang="es-419" sz="1200" dirty="0">
                <a:solidFill>
                  <a:srgbClr val="2C204D"/>
                </a:solidFill>
                <a:latin typeface="Aller" pitchFamily="34" charset="0"/>
                <a:ea typeface="Allerta"/>
                <a:cs typeface="Allerta"/>
                <a:sym typeface="Allerta"/>
              </a:rPr>
              <a:t> </a:t>
            </a:r>
            <a:endParaRPr sz="1200" dirty="0">
              <a:solidFill>
                <a:srgbClr val="2C204D"/>
              </a:solidFill>
              <a:latin typeface="Aller" pitchFamily="34" charset="0"/>
            </a:endParaRPr>
          </a:p>
        </p:txBody>
      </p:sp>
      <p:sp>
        <p:nvSpPr>
          <p:cNvPr id="9" name="Google Shape;104;p20"/>
          <p:cNvSpPr txBox="1">
            <a:spLocks/>
          </p:cNvSpPr>
          <p:nvPr/>
        </p:nvSpPr>
        <p:spPr>
          <a:xfrm>
            <a:off x="311700" y="445025"/>
            <a:ext cx="832906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rgbClr val="2C204D"/>
                </a:solidFill>
                <a:latin typeface="Aller" panose="020B0503030302020204" pitchFamily="34" charset="0"/>
                <a:ea typeface="Allerta"/>
                <a:cs typeface="Allerta"/>
                <a:sym typeface="Allerta"/>
              </a:rPr>
              <a:t>Distribución Simple</a:t>
            </a:r>
            <a:endParaRPr lang="es-AR" sz="3000" b="1" dirty="0">
              <a:latin typeface="Aller" panose="020B0503030302020204" pitchFamily="34" charset="0"/>
              <a:ea typeface="Allerta"/>
              <a:cs typeface="Allerta"/>
              <a:sym typeface="Allerta"/>
            </a:endParaRPr>
          </a:p>
        </p:txBody>
      </p:sp>
      <p:grpSp>
        <p:nvGrpSpPr>
          <p:cNvPr id="5" name="4 Grupo"/>
          <p:cNvGrpSpPr/>
          <p:nvPr/>
        </p:nvGrpSpPr>
        <p:grpSpPr>
          <a:xfrm>
            <a:off x="1202932" y="1798345"/>
            <a:ext cx="6765735" cy="2260239"/>
            <a:chOff x="935425" y="2352688"/>
            <a:chExt cx="6765735" cy="2260239"/>
          </a:xfrm>
        </p:grpSpPr>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813" y="2356156"/>
              <a:ext cx="2252347" cy="2252347"/>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6466" y="2360580"/>
              <a:ext cx="2252347" cy="2252347"/>
            </a:xfrm>
            <a:prstGeom prst="rect">
              <a:avLst/>
            </a:prstGeom>
          </p:spPr>
        </p:pic>
        <p:pic>
          <p:nvPicPr>
            <p:cNvPr id="4" name="3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425" y="2352688"/>
              <a:ext cx="2261041" cy="2252347"/>
            </a:xfrm>
            <a:prstGeom prst="rect">
              <a:avLst/>
            </a:prstGeom>
          </p:spPr>
        </p:pic>
      </p:grpSp>
      <p:sp>
        <p:nvSpPr>
          <p:cNvPr id="11" name="Google Shape;163;p25"/>
          <p:cNvSpPr txBox="1"/>
          <p:nvPr/>
        </p:nvSpPr>
        <p:spPr>
          <a:xfrm>
            <a:off x="3720331" y="1350265"/>
            <a:ext cx="1865264" cy="440382"/>
          </a:xfrm>
          <a:prstGeom prst="rect">
            <a:avLst/>
          </a:prstGeom>
          <a:noFill/>
          <a:ln>
            <a:noFill/>
          </a:ln>
        </p:spPr>
        <p:txBody>
          <a:bodyPr spcFirstLastPara="1" wrap="square" lIns="91425" tIns="91425" rIns="91425" bIns="91425" anchor="ctr" anchorCtr="0">
            <a:noAutofit/>
          </a:bodyPr>
          <a:lstStyle/>
          <a:p>
            <a:pPr algn="ctr">
              <a:lnSpc>
                <a:spcPct val="115000"/>
              </a:lnSpc>
              <a:spcAft>
                <a:spcPts val="1000"/>
              </a:spcAft>
              <a:buClr>
                <a:schemeClr val="dk1"/>
              </a:buClr>
              <a:buSzPts val="1100"/>
            </a:pPr>
            <a:r>
              <a:rPr lang="es-419" sz="1200" dirty="0">
                <a:solidFill>
                  <a:srgbClr val="2C204D"/>
                </a:solidFill>
                <a:latin typeface="Aller" pitchFamily="34" charset="0"/>
                <a:ea typeface="Allerta"/>
                <a:cs typeface="Allerta"/>
                <a:sym typeface="Allerta"/>
              </a:rPr>
              <a:t>Gráfico de Densidad</a:t>
            </a:r>
            <a:endParaRPr sz="1200" dirty="0">
              <a:solidFill>
                <a:srgbClr val="2C204D"/>
              </a:solidFill>
              <a:latin typeface="Aller" pitchFamily="34" charset="0"/>
              <a:ea typeface="Allerta"/>
              <a:cs typeface="Allerta"/>
            </a:endParaRPr>
          </a:p>
        </p:txBody>
      </p:sp>
      <p:sp>
        <p:nvSpPr>
          <p:cNvPr id="12" name="Google Shape;163;p25"/>
          <p:cNvSpPr txBox="1"/>
          <p:nvPr/>
        </p:nvSpPr>
        <p:spPr>
          <a:xfrm>
            <a:off x="5909861" y="1333429"/>
            <a:ext cx="2058806" cy="457218"/>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smtClean="0">
                <a:solidFill>
                  <a:srgbClr val="2C204D"/>
                </a:solidFill>
                <a:latin typeface="Aller" pitchFamily="34" charset="0"/>
                <a:ea typeface="Allerta"/>
                <a:cs typeface="Allerta"/>
                <a:sym typeface="Allerta"/>
              </a:rPr>
              <a:t>Densidad Acumulada</a:t>
            </a:r>
            <a:endParaRPr sz="1200" dirty="0">
              <a:solidFill>
                <a:srgbClr val="2C204D"/>
              </a:solidFill>
              <a:latin typeface="Aller"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pic>
        <p:nvPicPr>
          <p:cNvPr id="170" name="Google Shape;170;p2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9" name="Google Shape;104;p20"/>
          <p:cNvSpPr txBox="1">
            <a:spLocks/>
          </p:cNvSpPr>
          <p:nvPr/>
        </p:nvSpPr>
        <p:spPr>
          <a:xfrm>
            <a:off x="250521" y="445025"/>
            <a:ext cx="839024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chemeClr val="bg2"/>
                </a:solidFill>
                <a:latin typeface="Aller" panose="020B0503030302020204" pitchFamily="34" charset="0"/>
                <a:ea typeface="Allerta"/>
                <a:cs typeface="Allerta"/>
                <a:sym typeface="Allerta"/>
              </a:rPr>
              <a:t> </a:t>
            </a:r>
            <a:r>
              <a:rPr lang="es-419" sz="3600" dirty="0" smtClean="0">
                <a:solidFill>
                  <a:srgbClr val="2C204D"/>
                </a:solidFill>
                <a:latin typeface="Aller" panose="020B0503030302020204" pitchFamily="34" charset="0"/>
                <a:ea typeface="Allerta"/>
                <a:cs typeface="Allerta"/>
                <a:sym typeface="Allerta"/>
              </a:rPr>
              <a:t>Distribución </a:t>
            </a:r>
            <a:r>
              <a:rPr lang="es-419" sz="3600" dirty="0">
                <a:solidFill>
                  <a:srgbClr val="2C204D"/>
                </a:solidFill>
                <a:latin typeface="Aller" panose="020B0503030302020204" pitchFamily="34" charset="0"/>
                <a:ea typeface="Allerta"/>
                <a:cs typeface="Allerta"/>
                <a:sym typeface="Allerta"/>
              </a:rPr>
              <a:t>Múltiple </a:t>
            </a:r>
            <a:endParaRPr lang="es-AR" sz="3000" b="1" dirty="0">
              <a:latin typeface="Aller" panose="020B0503030302020204" pitchFamily="34" charset="0"/>
              <a:ea typeface="Allerta"/>
              <a:cs typeface="Allerta"/>
              <a:sym typeface="Allerta"/>
            </a:endParaRPr>
          </a:p>
        </p:txBody>
      </p:sp>
      <p:grpSp>
        <p:nvGrpSpPr>
          <p:cNvPr id="16" name="15 Grupo"/>
          <p:cNvGrpSpPr/>
          <p:nvPr/>
        </p:nvGrpSpPr>
        <p:grpSpPr>
          <a:xfrm>
            <a:off x="2045380" y="1302731"/>
            <a:ext cx="5083198" cy="3090753"/>
            <a:chOff x="2070432" y="1302731"/>
            <a:chExt cx="5083198" cy="3090753"/>
          </a:xfrm>
        </p:grpSpPr>
        <p:pic>
          <p:nvPicPr>
            <p:cNvPr id="17" name="1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408" y="1302731"/>
              <a:ext cx="1692222" cy="1692222"/>
            </a:xfrm>
            <a:prstGeom prst="rect">
              <a:avLst/>
            </a:prstGeom>
          </p:spPr>
        </p:pic>
        <p:grpSp>
          <p:nvGrpSpPr>
            <p:cNvPr id="18" name="17 Grupo"/>
            <p:cNvGrpSpPr/>
            <p:nvPr/>
          </p:nvGrpSpPr>
          <p:grpSpPr>
            <a:xfrm>
              <a:off x="2070432" y="1302731"/>
              <a:ext cx="5083198" cy="3090753"/>
              <a:chOff x="2070432" y="1302731"/>
              <a:chExt cx="5083198" cy="3090753"/>
            </a:xfrm>
          </p:grpSpPr>
          <p:pic>
            <p:nvPicPr>
              <p:cNvPr id="19" name="18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0432" y="1302731"/>
                <a:ext cx="1692222" cy="1692222"/>
              </a:xfrm>
              <a:prstGeom prst="rect">
                <a:avLst/>
              </a:prstGeom>
            </p:spPr>
          </p:pic>
          <p:pic>
            <p:nvPicPr>
              <p:cNvPr id="20" name="19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654" y="1302731"/>
                <a:ext cx="1698754" cy="1692222"/>
              </a:xfrm>
              <a:prstGeom prst="rect">
                <a:avLst/>
              </a:prstGeom>
            </p:spPr>
          </p:pic>
          <p:pic>
            <p:nvPicPr>
              <p:cNvPr id="21" name="20 Image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838" y="2701261"/>
                <a:ext cx="1698754" cy="1692222"/>
              </a:xfrm>
              <a:prstGeom prst="rect">
                <a:avLst/>
              </a:prstGeom>
            </p:spPr>
          </p:pic>
          <p:pic>
            <p:nvPicPr>
              <p:cNvPr id="22" name="21 Imagen"/>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0432" y="2701262"/>
                <a:ext cx="1692222" cy="1692222"/>
              </a:xfrm>
              <a:prstGeom prst="rect">
                <a:avLst/>
              </a:prstGeom>
            </p:spPr>
          </p:pic>
          <p:pic>
            <p:nvPicPr>
              <p:cNvPr id="23" name="22 Image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36366" y="2701262"/>
                <a:ext cx="1817264" cy="1692222"/>
              </a:xfrm>
              <a:prstGeom prst="rect">
                <a:avLst/>
              </a:prstGeom>
            </p:spPr>
          </p:pic>
        </p:grpSp>
      </p:gr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263313" y="4108250"/>
            <a:ext cx="85206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s-419" sz="1200" dirty="0" smtClean="0">
                <a:solidFill>
                  <a:srgbClr val="333333"/>
                </a:solidFill>
                <a:highlight>
                  <a:srgbClr val="FFFFFF"/>
                </a:highlight>
                <a:latin typeface="Aller" panose="020B0503030302020204" pitchFamily="34" charset="0"/>
              </a:rPr>
              <a:t>                        </a:t>
            </a:r>
            <a:endParaRPr sz="3000" dirty="0">
              <a:solidFill>
                <a:srgbClr val="41B6A6"/>
              </a:solidFill>
              <a:latin typeface="Aller" panose="020B0503030302020204" pitchFamily="34" charset="0"/>
              <a:ea typeface="Allerta"/>
              <a:cs typeface="Allerta"/>
              <a:sym typeface="Allerta"/>
            </a:endParaRPr>
          </a:p>
          <a:p>
            <a:pPr marL="0" lvl="0" indent="0" algn="l" rtl="0">
              <a:lnSpc>
                <a:spcPct val="115000"/>
              </a:lnSpc>
              <a:spcBef>
                <a:spcPts val="1000"/>
              </a:spcBef>
              <a:spcAft>
                <a:spcPts val="1000"/>
              </a:spcAft>
              <a:buNone/>
            </a:pPr>
            <a:r>
              <a:rPr lang="es-419" sz="3000" b="1" dirty="0">
                <a:solidFill>
                  <a:srgbClr val="41B6A6"/>
                </a:solidFill>
                <a:latin typeface="Allerta"/>
                <a:ea typeface="Allerta"/>
                <a:cs typeface="Allerta"/>
                <a:sym typeface="Allerta"/>
              </a:rPr>
              <a:t>               </a:t>
            </a:r>
            <a:endParaRPr sz="3000" b="1" dirty="0">
              <a:latin typeface="Allerta"/>
              <a:ea typeface="Allerta"/>
              <a:cs typeface="Allerta"/>
              <a:sym typeface="Allerta"/>
            </a:endParaRPr>
          </a:p>
        </p:txBody>
      </p:sp>
      <p:pic>
        <p:nvPicPr>
          <p:cNvPr id="180" name="Google Shape;180;p27"/>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9" name="Google Shape;104;p20"/>
          <p:cNvSpPr txBox="1">
            <a:spLocks/>
          </p:cNvSpPr>
          <p:nvPr/>
        </p:nvSpPr>
        <p:spPr>
          <a:xfrm>
            <a:off x="311700" y="445025"/>
            <a:ext cx="832906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smtClean="0">
                <a:solidFill>
                  <a:srgbClr val="2C204D"/>
                </a:solidFill>
                <a:latin typeface="Aller" panose="020B0503030302020204" pitchFamily="34" charset="0"/>
                <a:ea typeface="Allerta"/>
                <a:cs typeface="Allerta"/>
                <a:sym typeface="Allerta"/>
              </a:rPr>
              <a:t>Proporción (una variable)</a:t>
            </a:r>
            <a:endParaRPr lang="es-AR" sz="3000" b="1" dirty="0">
              <a:latin typeface="Aller" panose="020B0503030302020204" pitchFamily="34" charset="0"/>
              <a:ea typeface="Allerta"/>
              <a:cs typeface="Allerta"/>
              <a:sym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549" y="1942958"/>
            <a:ext cx="3660361" cy="2047588"/>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9199" y="1931817"/>
            <a:ext cx="2047588" cy="2047588"/>
          </a:xfrm>
          <a:prstGeom prst="rect">
            <a:avLst/>
          </a:prstGeom>
        </p:spPr>
      </p:pic>
      <p:sp>
        <p:nvSpPr>
          <p:cNvPr id="11" name="Google Shape;163;p25"/>
          <p:cNvSpPr txBox="1"/>
          <p:nvPr/>
        </p:nvSpPr>
        <p:spPr>
          <a:xfrm>
            <a:off x="1969199" y="1474599"/>
            <a:ext cx="2047588" cy="457218"/>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smtClean="0">
                <a:solidFill>
                  <a:srgbClr val="2C204D"/>
                </a:solidFill>
                <a:latin typeface="Aller" pitchFamily="34" charset="0"/>
                <a:ea typeface="Allerta"/>
                <a:cs typeface="Allerta"/>
                <a:sym typeface="Allerta"/>
              </a:rPr>
              <a:t>Gráfico de torta</a:t>
            </a:r>
            <a:r>
              <a:rPr lang="es-419" sz="1800" dirty="0" smtClean="0">
                <a:solidFill>
                  <a:srgbClr val="2C204D"/>
                </a:solidFill>
                <a:latin typeface="Aller" pitchFamily="34" charset="0"/>
                <a:ea typeface="Allerta"/>
                <a:cs typeface="Allerta"/>
                <a:sym typeface="Allerta"/>
              </a:rPr>
              <a:t>  </a:t>
            </a:r>
            <a:r>
              <a:rPr lang="es-419" sz="1200" dirty="0" smtClean="0">
                <a:solidFill>
                  <a:srgbClr val="2C204D"/>
                </a:solidFill>
                <a:latin typeface="Aller" pitchFamily="34" charset="0"/>
                <a:ea typeface="Allerta"/>
                <a:cs typeface="Allerta"/>
                <a:sym typeface="Allerta"/>
              </a:rPr>
              <a:t> </a:t>
            </a:r>
            <a:endParaRPr sz="1200" dirty="0">
              <a:solidFill>
                <a:srgbClr val="2C204D"/>
              </a:solidFill>
              <a:latin typeface="Aller" pitchFamily="34" charset="0"/>
            </a:endParaRPr>
          </a:p>
        </p:txBody>
      </p:sp>
      <p:sp>
        <p:nvSpPr>
          <p:cNvPr id="12" name="Google Shape;163;p25"/>
          <p:cNvSpPr txBox="1"/>
          <p:nvPr/>
        </p:nvSpPr>
        <p:spPr>
          <a:xfrm>
            <a:off x="4364176" y="1494794"/>
            <a:ext cx="3365106" cy="457218"/>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smtClean="0">
                <a:solidFill>
                  <a:srgbClr val="2C204D"/>
                </a:solidFill>
                <a:latin typeface="Aller" pitchFamily="34" charset="0"/>
                <a:ea typeface="Allerta"/>
                <a:cs typeface="Allerta"/>
                <a:sym typeface="Allerta"/>
              </a:rPr>
              <a:t>Gráfico de barras</a:t>
            </a:r>
            <a:r>
              <a:rPr lang="es-419" sz="1800" dirty="0" smtClean="0">
                <a:solidFill>
                  <a:srgbClr val="2C204D"/>
                </a:solidFill>
                <a:latin typeface="Aller" pitchFamily="34" charset="0"/>
                <a:ea typeface="Allerta"/>
                <a:cs typeface="Allerta"/>
                <a:sym typeface="Allerta"/>
              </a:rPr>
              <a:t>  </a:t>
            </a:r>
            <a:r>
              <a:rPr lang="es-419" sz="1200" dirty="0" smtClean="0">
                <a:solidFill>
                  <a:srgbClr val="2C204D"/>
                </a:solidFill>
                <a:latin typeface="Aller" pitchFamily="34" charset="0"/>
                <a:ea typeface="Allerta"/>
                <a:cs typeface="Allerta"/>
                <a:sym typeface="Allerta"/>
              </a:rPr>
              <a:t> </a:t>
            </a:r>
            <a:endParaRPr sz="1200" dirty="0">
              <a:solidFill>
                <a:srgbClr val="2C204D"/>
              </a:solidFill>
              <a:latin typeface="Aller"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263313" y="4108250"/>
            <a:ext cx="85206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s-419" sz="1200" dirty="0" smtClean="0">
                <a:solidFill>
                  <a:srgbClr val="333333"/>
                </a:solidFill>
                <a:highlight>
                  <a:srgbClr val="FFFFFF"/>
                </a:highlight>
                <a:latin typeface="Aller" panose="020B0503030302020204" pitchFamily="34" charset="0"/>
              </a:rPr>
              <a:t>                        </a:t>
            </a:r>
            <a:endParaRPr sz="3000" dirty="0">
              <a:solidFill>
                <a:srgbClr val="41B6A6"/>
              </a:solidFill>
              <a:latin typeface="Aller" panose="020B0503030302020204" pitchFamily="34" charset="0"/>
              <a:ea typeface="Allerta"/>
              <a:cs typeface="Allerta"/>
              <a:sym typeface="Allerta"/>
            </a:endParaRPr>
          </a:p>
          <a:p>
            <a:pPr marL="0" lvl="0" indent="0" algn="l" rtl="0">
              <a:lnSpc>
                <a:spcPct val="115000"/>
              </a:lnSpc>
              <a:spcBef>
                <a:spcPts val="1000"/>
              </a:spcBef>
              <a:spcAft>
                <a:spcPts val="1000"/>
              </a:spcAft>
              <a:buNone/>
            </a:pPr>
            <a:r>
              <a:rPr lang="es-419" sz="3000" b="1" dirty="0">
                <a:solidFill>
                  <a:srgbClr val="41B6A6"/>
                </a:solidFill>
                <a:latin typeface="Allerta"/>
                <a:ea typeface="Allerta"/>
                <a:cs typeface="Allerta"/>
                <a:sym typeface="Allerta"/>
              </a:rPr>
              <a:t>               </a:t>
            </a:r>
            <a:endParaRPr sz="3000" b="1" dirty="0">
              <a:latin typeface="Allerta"/>
              <a:ea typeface="Allerta"/>
              <a:cs typeface="Allerta"/>
              <a:sym typeface="Allerta"/>
            </a:endParaRPr>
          </a:p>
        </p:txBody>
      </p:sp>
      <p:pic>
        <p:nvPicPr>
          <p:cNvPr id="180" name="Google Shape;180;p27"/>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83" name="Google Shape;183;p27"/>
          <p:cNvSpPr txBox="1"/>
          <p:nvPr/>
        </p:nvSpPr>
        <p:spPr>
          <a:xfrm>
            <a:off x="710800" y="1372375"/>
            <a:ext cx="3690000" cy="69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419" sz="1200" b="1" dirty="0">
                <a:solidFill>
                  <a:srgbClr val="41B6A6"/>
                </a:solidFill>
                <a:latin typeface="Allerta"/>
                <a:ea typeface="Allerta"/>
                <a:cs typeface="Allerta"/>
                <a:sym typeface="Allerta"/>
              </a:rPr>
              <a:t> </a:t>
            </a:r>
            <a:r>
              <a:rPr lang="es-419" sz="1200" dirty="0">
                <a:solidFill>
                  <a:schemeClr val="dk1"/>
                </a:solidFill>
                <a:latin typeface="Aller" pitchFamily="34" charset="0"/>
                <a:ea typeface="Allerta"/>
                <a:cs typeface="Allerta"/>
                <a:sym typeface="Allerta"/>
              </a:rPr>
              <a:t>Gráfico de torta</a:t>
            </a:r>
            <a:r>
              <a:rPr lang="es-419" sz="1800" dirty="0">
                <a:solidFill>
                  <a:schemeClr val="dk1"/>
                </a:solidFill>
                <a:latin typeface="Aller" pitchFamily="34" charset="0"/>
                <a:ea typeface="Allerta"/>
                <a:cs typeface="Allerta"/>
                <a:sym typeface="Allerta"/>
              </a:rPr>
              <a:t>      </a:t>
            </a:r>
            <a:endParaRPr sz="1800" dirty="0">
              <a:solidFill>
                <a:schemeClr val="dk1"/>
              </a:solidFill>
              <a:latin typeface="Aller" pitchFamily="34" charset="0"/>
            </a:endParaRPr>
          </a:p>
          <a:p>
            <a:pPr marL="0" lvl="0" indent="0" algn="l" rtl="0">
              <a:spcBef>
                <a:spcPts val="1000"/>
              </a:spcBef>
              <a:spcAft>
                <a:spcPts val="0"/>
              </a:spcAft>
              <a:buNone/>
            </a:pPr>
            <a:endParaRPr sz="1800" dirty="0"/>
          </a:p>
        </p:txBody>
      </p:sp>
      <p:pic>
        <p:nvPicPr>
          <p:cNvPr id="184" name="Google Shape;184;p27"/>
          <p:cNvPicPr preferRelativeResize="0"/>
          <p:nvPr/>
        </p:nvPicPr>
        <p:blipFill>
          <a:blip r:embed="rId4">
            <a:alphaModFix/>
          </a:blip>
          <a:stretch>
            <a:fillRect/>
          </a:stretch>
        </p:blipFill>
        <p:spPr>
          <a:xfrm>
            <a:off x="184800" y="1842054"/>
            <a:ext cx="8774400" cy="2281000"/>
          </a:xfrm>
          <a:prstGeom prst="rect">
            <a:avLst/>
          </a:prstGeom>
          <a:noFill/>
          <a:ln>
            <a:noFill/>
          </a:ln>
        </p:spPr>
      </p:pic>
      <p:sp>
        <p:nvSpPr>
          <p:cNvPr id="9" name="Google Shape;104;p20"/>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rgbClr val="2C204D"/>
                </a:solidFill>
                <a:latin typeface="Aller" panose="020B0503030302020204" pitchFamily="34" charset="0"/>
                <a:ea typeface="Allerta"/>
                <a:cs typeface="Allerta"/>
                <a:sym typeface="Allerta"/>
              </a:rPr>
              <a:t>Proporción</a:t>
            </a:r>
            <a:endParaRPr lang="es-AR" sz="3000" b="1" dirty="0">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1895224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0" name="Google Shape;200;p29"/>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03" name="Google Shape;203;p29"/>
          <p:cNvSpPr txBox="1"/>
          <p:nvPr/>
        </p:nvSpPr>
        <p:spPr>
          <a:xfrm>
            <a:off x="2743201" y="1554211"/>
            <a:ext cx="3563736" cy="51432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b="1" dirty="0">
                <a:solidFill>
                  <a:srgbClr val="2C204D"/>
                </a:solidFill>
                <a:latin typeface="Allerta"/>
                <a:ea typeface="Allerta"/>
                <a:cs typeface="Allerta"/>
                <a:sym typeface="Allerta"/>
              </a:rPr>
              <a:t> </a:t>
            </a:r>
            <a:r>
              <a:rPr lang="es-419" sz="1200" dirty="0" smtClean="0">
                <a:solidFill>
                  <a:srgbClr val="2C204D"/>
                </a:solidFill>
                <a:latin typeface="Aller" pitchFamily="34" charset="0"/>
                <a:ea typeface="Allerta"/>
                <a:cs typeface="Allerta"/>
                <a:sym typeface="Allerta"/>
              </a:rPr>
              <a:t>Gráfico de barras</a:t>
            </a:r>
            <a:endParaRPr sz="1800" dirty="0">
              <a:solidFill>
                <a:srgbClr val="2C204D"/>
              </a:solidFill>
              <a:latin typeface="Aller" pitchFamily="34" charset="0"/>
            </a:endParaRPr>
          </a:p>
          <a:p>
            <a:pPr marL="0" lvl="0" indent="0" algn="ctr" rtl="0">
              <a:spcBef>
                <a:spcPts val="1000"/>
              </a:spcBef>
              <a:spcAft>
                <a:spcPts val="0"/>
              </a:spcAft>
              <a:buNone/>
            </a:pPr>
            <a:endParaRPr sz="1800" dirty="0"/>
          </a:p>
        </p:txBody>
      </p:sp>
      <p:sp>
        <p:nvSpPr>
          <p:cNvPr id="208" name="Google Shape;208;p29"/>
          <p:cNvSpPr txBox="1"/>
          <p:nvPr/>
        </p:nvSpPr>
        <p:spPr>
          <a:xfrm>
            <a:off x="6320422" y="1579882"/>
            <a:ext cx="2262300" cy="51477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ES" sz="1200" dirty="0" smtClean="0">
                <a:solidFill>
                  <a:srgbClr val="2C204D"/>
                </a:solidFill>
                <a:latin typeface="Aller" pitchFamily="34" charset="0"/>
                <a:ea typeface="Allerta"/>
                <a:cs typeface="Allerta"/>
                <a:sym typeface="Allerta"/>
              </a:rPr>
              <a:t>Densidades apiladas</a:t>
            </a:r>
            <a:endParaRPr sz="1800" dirty="0">
              <a:solidFill>
                <a:srgbClr val="2C204D"/>
              </a:solidFill>
              <a:latin typeface="Aller" pitchFamily="34" charset="0"/>
            </a:endParaRPr>
          </a:p>
          <a:p>
            <a:pPr marL="0" lvl="0" indent="0" algn="ctr" rtl="0">
              <a:spcBef>
                <a:spcPts val="1000"/>
              </a:spcBef>
              <a:spcAft>
                <a:spcPts val="0"/>
              </a:spcAft>
              <a:buNone/>
            </a:pPr>
            <a:endParaRPr sz="1800" dirty="0">
              <a:latin typeface="Aller" pitchFamily="34" charset="0"/>
            </a:endParaRPr>
          </a:p>
        </p:txBody>
      </p:sp>
      <p:sp>
        <p:nvSpPr>
          <p:cNvPr id="13" name="Google Shape;104;p20"/>
          <p:cNvSpPr txBox="1">
            <a:spLocks/>
          </p:cNvSpPr>
          <p:nvPr/>
        </p:nvSpPr>
        <p:spPr>
          <a:xfrm>
            <a:off x="311700" y="445025"/>
            <a:ext cx="8329063" cy="757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smtClean="0">
                <a:solidFill>
                  <a:srgbClr val="2C204D"/>
                </a:solidFill>
                <a:latin typeface="Aller" panose="020B0503030302020204" pitchFamily="34" charset="0"/>
                <a:ea typeface="Allerta"/>
                <a:cs typeface="Allerta"/>
                <a:sym typeface="Allerta"/>
              </a:rPr>
              <a:t>Proporción  (múltiples variables)</a:t>
            </a:r>
            <a:endParaRPr lang="es-AR" sz="3000" b="1" dirty="0">
              <a:latin typeface="Aller" panose="020B0503030302020204" pitchFamily="34" charset="0"/>
              <a:ea typeface="Allerta"/>
              <a:cs typeface="Allerta"/>
              <a:sym typeface="Allerta"/>
            </a:endParaRPr>
          </a:p>
        </p:txBody>
      </p:sp>
      <p:sp>
        <p:nvSpPr>
          <p:cNvPr id="14" name="Google Shape;163;p25"/>
          <p:cNvSpPr txBox="1"/>
          <p:nvPr/>
        </p:nvSpPr>
        <p:spPr>
          <a:xfrm>
            <a:off x="582830" y="1554211"/>
            <a:ext cx="2077231" cy="517316"/>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smtClean="0">
                <a:solidFill>
                  <a:srgbClr val="2C204D"/>
                </a:solidFill>
                <a:latin typeface="Aller" pitchFamily="34" charset="0"/>
                <a:ea typeface="Allerta"/>
                <a:cs typeface="Allerta"/>
                <a:sym typeface="Allerta"/>
              </a:rPr>
              <a:t>Múltiples gráficos de torta</a:t>
            </a:r>
            <a:endParaRPr sz="1200" dirty="0">
              <a:solidFill>
                <a:srgbClr val="2C204D"/>
              </a:solidFill>
              <a:latin typeface="Aller" pitchFamily="34" charset="0"/>
            </a:endParaRPr>
          </a:p>
        </p:txBody>
      </p:sp>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649" y="2116828"/>
            <a:ext cx="2047588" cy="2047588"/>
          </a:xfrm>
          <a:prstGeom prst="rect">
            <a:avLst/>
          </a:prstGeom>
        </p:spPr>
      </p:pic>
      <p:pic>
        <p:nvPicPr>
          <p:cNvPr id="4" name="3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0061" y="2094660"/>
            <a:ext cx="3660361" cy="2047588"/>
          </a:xfrm>
          <a:prstGeom prst="rect">
            <a:avLst/>
          </a:prstGeom>
        </p:spPr>
      </p:pic>
      <p:grpSp>
        <p:nvGrpSpPr>
          <p:cNvPr id="8" name="7 Grupo"/>
          <p:cNvGrpSpPr/>
          <p:nvPr/>
        </p:nvGrpSpPr>
        <p:grpSpPr>
          <a:xfrm>
            <a:off x="665969" y="2089925"/>
            <a:ext cx="1838325" cy="2058975"/>
            <a:chOff x="325568" y="1974451"/>
            <a:chExt cx="1838325" cy="2264873"/>
          </a:xfrm>
        </p:grpSpPr>
        <p:pic>
          <p:nvPicPr>
            <p:cNvPr id="2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568" y="1974451"/>
              <a:ext cx="1838325" cy="77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568" y="2749286"/>
              <a:ext cx="1838325" cy="73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568" y="3481322"/>
              <a:ext cx="1838325" cy="75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0" name="Google Shape;200;p29"/>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03" name="Google Shape;203;p29"/>
          <p:cNvSpPr txBox="1"/>
          <p:nvPr/>
        </p:nvSpPr>
        <p:spPr>
          <a:xfrm>
            <a:off x="3383464" y="1337295"/>
            <a:ext cx="2068043" cy="51432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b="1" dirty="0">
                <a:solidFill>
                  <a:srgbClr val="41B6A6"/>
                </a:solidFill>
                <a:latin typeface="Allerta"/>
                <a:ea typeface="Allerta"/>
                <a:cs typeface="Allerta"/>
                <a:sym typeface="Allerta"/>
              </a:rPr>
              <a:t> </a:t>
            </a:r>
            <a:r>
              <a:rPr lang="es-419" sz="1200" dirty="0">
                <a:solidFill>
                  <a:srgbClr val="2C204D"/>
                </a:solidFill>
                <a:latin typeface="Aller" pitchFamily="34" charset="0"/>
                <a:ea typeface="Allerta"/>
                <a:cs typeface="Allerta"/>
                <a:sym typeface="Allerta"/>
              </a:rPr>
              <a:t>Mapa de árboles</a:t>
            </a:r>
            <a:r>
              <a:rPr lang="es-419" sz="1800" dirty="0">
                <a:solidFill>
                  <a:srgbClr val="2C204D"/>
                </a:solidFill>
                <a:latin typeface="Aller" pitchFamily="34" charset="0"/>
                <a:ea typeface="Allerta"/>
                <a:cs typeface="Allerta"/>
                <a:sym typeface="Allerta"/>
              </a:rPr>
              <a:t>     </a:t>
            </a:r>
            <a:endParaRPr sz="1800" dirty="0">
              <a:solidFill>
                <a:srgbClr val="2C204D"/>
              </a:solidFill>
              <a:latin typeface="Aller" pitchFamily="34" charset="0"/>
            </a:endParaRPr>
          </a:p>
          <a:p>
            <a:pPr marL="0" lvl="0" indent="0" algn="ctr" rtl="0">
              <a:spcBef>
                <a:spcPts val="1000"/>
              </a:spcBef>
              <a:spcAft>
                <a:spcPts val="0"/>
              </a:spcAft>
              <a:buNone/>
            </a:pPr>
            <a:endParaRPr sz="1800" dirty="0"/>
          </a:p>
        </p:txBody>
      </p:sp>
      <p:sp>
        <p:nvSpPr>
          <p:cNvPr id="208" name="Google Shape;208;p29"/>
          <p:cNvSpPr txBox="1"/>
          <p:nvPr/>
        </p:nvSpPr>
        <p:spPr>
          <a:xfrm>
            <a:off x="5809668" y="1337296"/>
            <a:ext cx="2262300" cy="51477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Diagrama de sankey</a:t>
            </a:r>
            <a:r>
              <a:rPr lang="es-419" sz="1800" dirty="0">
                <a:solidFill>
                  <a:srgbClr val="2C204D"/>
                </a:solidFill>
                <a:latin typeface="Aller" pitchFamily="34" charset="0"/>
                <a:ea typeface="Allerta"/>
                <a:cs typeface="Allerta"/>
                <a:sym typeface="Allerta"/>
              </a:rPr>
              <a:t>      </a:t>
            </a:r>
            <a:endParaRPr sz="1800" dirty="0">
              <a:solidFill>
                <a:srgbClr val="2C204D"/>
              </a:solidFill>
              <a:latin typeface="Aller" pitchFamily="34" charset="0"/>
            </a:endParaRPr>
          </a:p>
          <a:p>
            <a:pPr marL="0" lvl="0" indent="0" algn="ctr" rtl="0">
              <a:spcBef>
                <a:spcPts val="1000"/>
              </a:spcBef>
              <a:spcAft>
                <a:spcPts val="0"/>
              </a:spcAft>
              <a:buNone/>
            </a:pPr>
            <a:endParaRPr sz="1800" dirty="0">
              <a:latin typeface="Aller" pitchFamily="34" charset="0"/>
            </a:endParaRPr>
          </a:p>
        </p:txBody>
      </p:sp>
      <p:sp>
        <p:nvSpPr>
          <p:cNvPr id="13" name="Google Shape;104;p20"/>
          <p:cNvSpPr txBox="1">
            <a:spLocks/>
          </p:cNvSpPr>
          <p:nvPr/>
        </p:nvSpPr>
        <p:spPr>
          <a:xfrm>
            <a:off x="311700" y="445025"/>
            <a:ext cx="8329063" cy="757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rgbClr val="2C204D"/>
                </a:solidFill>
                <a:latin typeface="Aller" panose="020B0503030302020204" pitchFamily="34" charset="0"/>
                <a:ea typeface="Allerta"/>
                <a:cs typeface="Allerta"/>
                <a:sym typeface="Allerta"/>
              </a:rPr>
              <a:t>Proporción (múltiples variables)</a:t>
            </a:r>
            <a:endParaRPr lang="es-AR" sz="3000" b="1" dirty="0">
              <a:latin typeface="Aller" panose="020B0503030302020204" pitchFamily="34" charset="0"/>
              <a:ea typeface="Allerta"/>
              <a:cs typeface="Allerta"/>
              <a:sym typeface="Allerta"/>
            </a:endParaRPr>
          </a:p>
        </p:txBody>
      </p:sp>
      <p:grpSp>
        <p:nvGrpSpPr>
          <p:cNvPr id="3" name="2 Grupo"/>
          <p:cNvGrpSpPr/>
          <p:nvPr/>
        </p:nvGrpSpPr>
        <p:grpSpPr>
          <a:xfrm>
            <a:off x="929015" y="1874848"/>
            <a:ext cx="7263120" cy="2477582"/>
            <a:chOff x="916489" y="1874848"/>
            <a:chExt cx="7263120" cy="2477582"/>
          </a:xfrm>
        </p:grpSpPr>
        <p:pic>
          <p:nvPicPr>
            <p:cNvPr id="204" name="Google Shape;204;p29"/>
            <p:cNvPicPr preferRelativeResize="0"/>
            <p:nvPr/>
          </p:nvPicPr>
          <p:blipFill>
            <a:blip r:embed="rId4">
              <a:alphaModFix/>
            </a:blip>
            <a:stretch>
              <a:fillRect/>
            </a:stretch>
          </p:blipFill>
          <p:spPr>
            <a:xfrm>
              <a:off x="916489" y="1880638"/>
              <a:ext cx="2466975" cy="2466000"/>
            </a:xfrm>
            <a:prstGeom prst="rect">
              <a:avLst/>
            </a:prstGeom>
            <a:solidFill>
              <a:srgbClr val="9BCFB0"/>
            </a:solidFill>
            <a:ln>
              <a:noFill/>
            </a:ln>
          </p:spPr>
        </p:pic>
        <p:pic>
          <p:nvPicPr>
            <p:cNvPr id="205" name="Google Shape;205;p29"/>
            <p:cNvPicPr preferRelativeResize="0"/>
            <p:nvPr/>
          </p:nvPicPr>
          <p:blipFill>
            <a:blip r:embed="rId5">
              <a:alphaModFix/>
            </a:blip>
            <a:stretch>
              <a:fillRect/>
            </a:stretch>
          </p:blipFill>
          <p:spPr>
            <a:xfrm>
              <a:off x="3307264" y="1879663"/>
              <a:ext cx="2476500" cy="2466975"/>
            </a:xfrm>
            <a:prstGeom prst="rect">
              <a:avLst/>
            </a:prstGeom>
            <a:solidFill>
              <a:srgbClr val="9BCFB0"/>
            </a:solidFill>
            <a:ln>
              <a:noFill/>
            </a:ln>
          </p:spPr>
        </p:pic>
        <p:pic>
          <p:nvPicPr>
            <p:cNvPr id="2" name="1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2027" y="1874848"/>
              <a:ext cx="2477582" cy="2477582"/>
            </a:xfrm>
            <a:prstGeom prst="rect">
              <a:avLst/>
            </a:prstGeom>
          </p:spPr>
        </p:pic>
      </p:grpSp>
      <p:sp>
        <p:nvSpPr>
          <p:cNvPr id="14" name="Google Shape;163;p25"/>
          <p:cNvSpPr txBox="1"/>
          <p:nvPr/>
        </p:nvSpPr>
        <p:spPr>
          <a:xfrm>
            <a:off x="916489" y="1406347"/>
            <a:ext cx="2224260" cy="457218"/>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Clr>
                <a:schemeClr val="dk1"/>
              </a:buClr>
              <a:buSzPts val="1100"/>
              <a:buFont typeface="Arial"/>
              <a:buNone/>
            </a:pPr>
            <a:r>
              <a:rPr lang="es-419" sz="1200" dirty="0" smtClean="0">
                <a:solidFill>
                  <a:srgbClr val="2C204D"/>
                </a:solidFill>
                <a:latin typeface="Aller" pitchFamily="34" charset="0"/>
                <a:ea typeface="Allerta"/>
                <a:cs typeface="Allerta"/>
                <a:sym typeface="Allerta"/>
              </a:rPr>
              <a:t>Gráfico de Mosaico</a:t>
            </a:r>
            <a:endParaRPr sz="1200" dirty="0">
              <a:solidFill>
                <a:srgbClr val="2C204D"/>
              </a:solidFill>
              <a:latin typeface="Aller" pitchFamily="34" charset="0"/>
            </a:endParaRPr>
          </a:p>
        </p:txBody>
      </p:sp>
    </p:spTree>
    <p:extLst>
      <p:ext uri="{BB962C8B-B14F-4D97-AF65-F5344CB8AC3E}">
        <p14:creationId xmlns:p14="http://schemas.microsoft.com/office/powerpoint/2010/main" val="7691384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4" name="Google Shape;214;p30"/>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18" name="Google Shape;218;p30"/>
          <p:cNvSpPr txBox="1"/>
          <p:nvPr/>
        </p:nvSpPr>
        <p:spPr>
          <a:xfrm>
            <a:off x="5584832" y="1527504"/>
            <a:ext cx="2156253" cy="59652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smtClean="0">
                <a:solidFill>
                  <a:srgbClr val="2C204D"/>
                </a:solidFill>
                <a:latin typeface="Aller" pitchFamily="34" charset="0"/>
                <a:ea typeface="Allerta"/>
                <a:cs typeface="Allerta"/>
                <a:sym typeface="Allerta"/>
              </a:rPr>
              <a:t>Gráfico </a:t>
            </a:r>
            <a:r>
              <a:rPr lang="es-419" sz="1200" dirty="0">
                <a:solidFill>
                  <a:srgbClr val="2C204D"/>
                </a:solidFill>
                <a:latin typeface="Aller" pitchFamily="34" charset="0"/>
                <a:ea typeface="Allerta"/>
                <a:cs typeface="Allerta"/>
                <a:sym typeface="Allerta"/>
              </a:rPr>
              <a:t>de líneas</a:t>
            </a:r>
            <a:r>
              <a:rPr lang="es-419" sz="1200" dirty="0">
                <a:solidFill>
                  <a:srgbClr val="41B6A6"/>
                </a:solidFill>
                <a:latin typeface="Aller" pitchFamily="34" charset="0"/>
                <a:ea typeface="Allerta"/>
                <a:cs typeface="Allerta"/>
                <a:sym typeface="Allerta"/>
              </a:rPr>
              <a:t> </a:t>
            </a:r>
            <a:r>
              <a:rPr lang="es-419" sz="1200" dirty="0">
                <a:solidFill>
                  <a:srgbClr val="2C204D"/>
                </a:solidFill>
                <a:latin typeface="Aller" pitchFamily="34" charset="0"/>
                <a:ea typeface="Allerta"/>
                <a:cs typeface="Allerta"/>
                <a:sym typeface="Allerta"/>
              </a:rPr>
              <a:t>suavizada</a:t>
            </a:r>
            <a:r>
              <a:rPr lang="es-419" sz="1800" dirty="0">
                <a:solidFill>
                  <a:srgbClr val="2C204D"/>
                </a:solidFill>
                <a:latin typeface="Aller" pitchFamily="34" charset="0"/>
                <a:ea typeface="Allerta"/>
                <a:cs typeface="Allerta"/>
                <a:sym typeface="Allerta"/>
              </a:rPr>
              <a:t>  </a:t>
            </a:r>
            <a:endParaRPr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219" name="Google Shape;219;p30"/>
          <p:cNvSpPr txBox="1"/>
          <p:nvPr/>
        </p:nvSpPr>
        <p:spPr>
          <a:xfrm>
            <a:off x="3455500" y="1576939"/>
            <a:ext cx="2129332" cy="49765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Scatterplot conectado  </a:t>
            </a:r>
            <a:endParaRPr sz="1200"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9" name="Google Shape;104;p20"/>
          <p:cNvSpPr txBox="1">
            <a:spLocks/>
          </p:cNvSpPr>
          <p:nvPr/>
        </p:nvSpPr>
        <p:spPr>
          <a:xfrm>
            <a:off x="311700" y="445025"/>
            <a:ext cx="832906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rgbClr val="2C204D"/>
                </a:solidFill>
                <a:latin typeface="Aller" panose="020B0503030302020204" pitchFamily="34" charset="0"/>
                <a:ea typeface="Allerta"/>
                <a:cs typeface="Allerta"/>
                <a:sym typeface="Allerta"/>
              </a:rPr>
              <a:t>Relación entre ‘x’ e ‘y’ ( </a:t>
            </a:r>
            <a:r>
              <a:rPr lang="es-419" sz="3600" dirty="0" smtClean="0">
                <a:solidFill>
                  <a:srgbClr val="2C204D"/>
                </a:solidFill>
                <a:latin typeface="Aller" panose="020B0503030302020204" pitchFamily="34" charset="0"/>
                <a:ea typeface="Allerta"/>
                <a:cs typeface="Allerta"/>
                <a:sym typeface="Allerta"/>
              </a:rPr>
              <a:t>una variable)</a:t>
            </a:r>
            <a:endParaRPr lang="es-AR" sz="3600" b="1" dirty="0">
              <a:solidFill>
                <a:srgbClr val="2C204D"/>
              </a:solidFill>
              <a:latin typeface="Aller" panose="020B0503030302020204" pitchFamily="34" charset="0"/>
              <a:ea typeface="Allerta"/>
              <a:cs typeface="Allerta"/>
              <a:sym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008" y="2185521"/>
            <a:ext cx="2055492" cy="2047588"/>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7244" y="2185521"/>
            <a:ext cx="2047588" cy="2047588"/>
          </a:xfrm>
          <a:prstGeom prst="rect">
            <a:avLst/>
          </a:prstGeom>
        </p:spPr>
      </p:pic>
      <p:pic>
        <p:nvPicPr>
          <p:cNvPr id="4" name="3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3497" y="2175647"/>
            <a:ext cx="2047588" cy="2047588"/>
          </a:xfrm>
          <a:prstGeom prst="rect">
            <a:avLst/>
          </a:prstGeom>
        </p:spPr>
      </p:pic>
      <p:sp>
        <p:nvSpPr>
          <p:cNvPr id="11" name="Google Shape;163;p25"/>
          <p:cNvSpPr txBox="1"/>
          <p:nvPr/>
        </p:nvSpPr>
        <p:spPr>
          <a:xfrm>
            <a:off x="1400009" y="1608925"/>
            <a:ext cx="2137236" cy="500240"/>
          </a:xfrm>
          <a:prstGeom prst="rect">
            <a:avLst/>
          </a:prstGeom>
          <a:noFill/>
          <a:ln>
            <a:noFill/>
          </a:ln>
        </p:spPr>
        <p:txBody>
          <a:bodyPr spcFirstLastPara="1" wrap="square" lIns="91425" tIns="91425" rIns="91425" bIns="91425" anchor="ctr" anchorCtr="0">
            <a:noAutofit/>
          </a:bodyPr>
          <a:lstStyle/>
          <a:p>
            <a:pPr algn="ctr">
              <a:lnSpc>
                <a:spcPct val="115000"/>
              </a:lnSpc>
              <a:spcAft>
                <a:spcPts val="1000"/>
              </a:spcAft>
              <a:buClr>
                <a:schemeClr val="dk1"/>
              </a:buClr>
              <a:buSzPts val="1100"/>
            </a:pPr>
            <a:endParaRPr lang="es-AR" sz="1200" dirty="0" smtClean="0">
              <a:solidFill>
                <a:srgbClr val="2C204D"/>
              </a:solidFill>
              <a:latin typeface="Aller" pitchFamily="34" charset="0"/>
              <a:ea typeface="Allerta"/>
              <a:cs typeface="Allerta"/>
              <a:sym typeface="Allerta"/>
            </a:endParaRPr>
          </a:p>
          <a:p>
            <a:pPr algn="ctr">
              <a:lnSpc>
                <a:spcPct val="115000"/>
              </a:lnSpc>
              <a:spcAft>
                <a:spcPts val="1000"/>
              </a:spcAft>
              <a:buClr>
                <a:schemeClr val="dk1"/>
              </a:buClr>
              <a:buSzPts val="1100"/>
            </a:pPr>
            <a:r>
              <a:rPr lang="es-AR" sz="1200" dirty="0" smtClean="0">
                <a:solidFill>
                  <a:srgbClr val="2C204D"/>
                </a:solidFill>
                <a:latin typeface="Aller" pitchFamily="34" charset="0"/>
                <a:ea typeface="Allerta"/>
                <a:cs typeface="Allerta"/>
                <a:sym typeface="Allerta"/>
              </a:rPr>
              <a:t>Gráfico </a:t>
            </a:r>
            <a:r>
              <a:rPr lang="es-AR" sz="1200" dirty="0">
                <a:solidFill>
                  <a:srgbClr val="2C204D"/>
                </a:solidFill>
                <a:latin typeface="Aller" pitchFamily="34" charset="0"/>
                <a:ea typeface="Allerta"/>
                <a:cs typeface="Allerta"/>
                <a:sym typeface="Allerta"/>
              </a:rPr>
              <a:t>de líneas</a:t>
            </a:r>
            <a:r>
              <a:rPr lang="es-AR" sz="1800" dirty="0">
                <a:solidFill>
                  <a:srgbClr val="2C204D"/>
                </a:solidFill>
                <a:latin typeface="Aller" pitchFamily="34" charset="0"/>
                <a:ea typeface="Allerta"/>
                <a:cs typeface="Allerta"/>
                <a:sym typeface="Allerta"/>
              </a:rPr>
              <a:t>  </a:t>
            </a:r>
            <a:endParaRPr lang="es-AR" sz="1200" dirty="0">
              <a:solidFill>
                <a:srgbClr val="2C204D"/>
              </a:solidFill>
              <a:latin typeface="Aller" pitchFamily="34" charset="0"/>
            </a:endParaRPr>
          </a:p>
          <a:p>
            <a:pPr lvl="0" algn="ctr">
              <a:lnSpc>
                <a:spcPct val="115000"/>
              </a:lnSpc>
              <a:spcAft>
                <a:spcPts val="1000"/>
              </a:spcAft>
              <a:buClr>
                <a:schemeClr val="dk1"/>
              </a:buClr>
              <a:buSzPts val="1100"/>
            </a:pPr>
            <a:r>
              <a:rPr lang="es-419" sz="1800" dirty="0" smtClean="0">
                <a:solidFill>
                  <a:srgbClr val="2C204D"/>
                </a:solidFill>
                <a:latin typeface="Aller" pitchFamily="34" charset="0"/>
                <a:ea typeface="Allerta"/>
                <a:cs typeface="Allerta"/>
                <a:sym typeface="Allerta"/>
              </a:rPr>
              <a:t>  </a:t>
            </a:r>
            <a:r>
              <a:rPr lang="es-419" sz="1200" dirty="0" smtClean="0">
                <a:solidFill>
                  <a:srgbClr val="2C204D"/>
                </a:solidFill>
                <a:latin typeface="Aller" pitchFamily="34" charset="0"/>
                <a:ea typeface="Allerta"/>
                <a:cs typeface="Allerta"/>
                <a:sym typeface="Allerta"/>
              </a:rPr>
              <a:t> </a:t>
            </a:r>
            <a:endParaRPr sz="1200" dirty="0">
              <a:solidFill>
                <a:srgbClr val="2C204D"/>
              </a:solidFill>
              <a:latin typeface="Aller"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4" name="Google Shape;214;p30"/>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16" name="Google Shape;216;p30"/>
          <p:cNvSpPr txBox="1"/>
          <p:nvPr/>
        </p:nvSpPr>
        <p:spPr>
          <a:xfrm>
            <a:off x="1335000" y="1464157"/>
            <a:ext cx="1801800" cy="60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s-419" sz="1200" dirty="0">
                <a:solidFill>
                  <a:srgbClr val="2C204D"/>
                </a:solidFill>
                <a:latin typeface="Aller" pitchFamily="34" charset="0"/>
                <a:ea typeface="Allerta"/>
                <a:cs typeface="Allerta"/>
                <a:sym typeface="Allerta"/>
              </a:rPr>
              <a:t>Gráfico de líneas</a:t>
            </a:r>
            <a:r>
              <a:rPr lang="es-419" sz="1800" dirty="0">
                <a:solidFill>
                  <a:srgbClr val="2C204D"/>
                </a:solidFill>
                <a:latin typeface="Aller" pitchFamily="34" charset="0"/>
                <a:ea typeface="Allerta"/>
                <a:cs typeface="Allerta"/>
                <a:sym typeface="Allerta"/>
              </a:rPr>
              <a:t>  </a:t>
            </a:r>
            <a:endParaRPr dirty="0">
              <a:solidFill>
                <a:srgbClr val="2C204D"/>
              </a:solidFill>
              <a:latin typeface="Aller" pitchFamily="34" charset="0"/>
            </a:endParaRPr>
          </a:p>
          <a:p>
            <a:pPr marL="0" lvl="0" indent="0" algn="ctr" rtl="0">
              <a:lnSpc>
                <a:spcPct val="115000"/>
              </a:lnSpc>
              <a:spcBef>
                <a:spcPts val="1000"/>
              </a:spcBef>
              <a:spcAft>
                <a:spcPts val="0"/>
              </a:spcAft>
              <a:buClr>
                <a:schemeClr val="dk1"/>
              </a:buClr>
              <a:buSzPts val="1100"/>
              <a:buFont typeface="Arial"/>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218" name="Google Shape;218;p30"/>
          <p:cNvSpPr txBox="1"/>
          <p:nvPr/>
        </p:nvSpPr>
        <p:spPr>
          <a:xfrm>
            <a:off x="5824211" y="1532725"/>
            <a:ext cx="2055493" cy="60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Gráfico de </a:t>
            </a:r>
            <a:r>
              <a:rPr lang="es-419" sz="1200" dirty="0" smtClean="0">
                <a:solidFill>
                  <a:srgbClr val="2C204D"/>
                </a:solidFill>
                <a:latin typeface="Aller" pitchFamily="34" charset="0"/>
                <a:ea typeface="Allerta"/>
                <a:cs typeface="Allerta"/>
                <a:sym typeface="Allerta"/>
              </a:rPr>
              <a:t>correlación</a:t>
            </a:r>
            <a:endParaRPr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219" name="Google Shape;219;p30"/>
          <p:cNvSpPr txBox="1"/>
          <p:nvPr/>
        </p:nvSpPr>
        <p:spPr>
          <a:xfrm>
            <a:off x="3521472" y="1548793"/>
            <a:ext cx="2047588" cy="43252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ES" sz="1200" dirty="0" err="1" smtClean="0">
                <a:solidFill>
                  <a:srgbClr val="2C204D"/>
                </a:solidFill>
                <a:latin typeface="Aller" pitchFamily="34" charset="0"/>
                <a:ea typeface="Allerta"/>
                <a:cs typeface="Allerta"/>
                <a:sym typeface="Allerta"/>
              </a:rPr>
              <a:t>Hex</a:t>
            </a:r>
            <a:r>
              <a:rPr lang="es-ES" sz="1200" dirty="0" smtClean="0">
                <a:solidFill>
                  <a:srgbClr val="2C204D"/>
                </a:solidFill>
                <a:latin typeface="Aller" pitchFamily="34" charset="0"/>
                <a:ea typeface="Allerta"/>
                <a:cs typeface="Allerta"/>
                <a:sym typeface="Allerta"/>
              </a:rPr>
              <a:t> </a:t>
            </a:r>
            <a:r>
              <a:rPr lang="es-ES" sz="1200" dirty="0" err="1" smtClean="0">
                <a:solidFill>
                  <a:srgbClr val="2C204D"/>
                </a:solidFill>
                <a:latin typeface="Aller" pitchFamily="34" charset="0"/>
                <a:ea typeface="Allerta"/>
                <a:cs typeface="Allerta"/>
                <a:sym typeface="Allerta"/>
              </a:rPr>
              <a:t>Bins</a:t>
            </a:r>
            <a:endParaRPr sz="1200"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9" name="Google Shape;104;p20"/>
          <p:cNvSpPr txBox="1">
            <a:spLocks/>
          </p:cNvSpPr>
          <p:nvPr/>
        </p:nvSpPr>
        <p:spPr>
          <a:xfrm>
            <a:off x="311700" y="445025"/>
            <a:ext cx="82575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rgbClr val="2C204D"/>
                </a:solidFill>
                <a:latin typeface="Aller" panose="020B0503030302020204" pitchFamily="34" charset="0"/>
                <a:ea typeface="Allerta"/>
                <a:cs typeface="Allerta"/>
                <a:sym typeface="Allerta"/>
              </a:rPr>
              <a:t>Relación entre </a:t>
            </a:r>
            <a:r>
              <a:rPr lang="es-419" sz="3600" dirty="0" smtClean="0">
                <a:solidFill>
                  <a:srgbClr val="2C204D"/>
                </a:solidFill>
                <a:latin typeface="Aller" panose="020B0503030302020204" pitchFamily="34" charset="0"/>
                <a:ea typeface="Allerta"/>
                <a:cs typeface="Allerta"/>
                <a:sym typeface="Allerta"/>
              </a:rPr>
              <a:t>más de una variable</a:t>
            </a:r>
            <a:endParaRPr lang="es-AR" sz="3600" b="1" dirty="0">
              <a:solidFill>
                <a:srgbClr val="2C204D"/>
              </a:solidFill>
              <a:latin typeface="Aller" panose="020B0503030302020204" pitchFamily="34" charset="0"/>
              <a:ea typeface="Allerta"/>
              <a:cs typeface="Allerta"/>
              <a:sym typeface="Allerta"/>
            </a:endParaRPr>
          </a:p>
        </p:txBody>
      </p:sp>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472" y="2053979"/>
            <a:ext cx="2047588" cy="2047588"/>
          </a:xfrm>
          <a:prstGeom prst="rect">
            <a:avLst/>
          </a:prstGeom>
        </p:spPr>
      </p:pic>
      <p:pic>
        <p:nvPicPr>
          <p:cNvPr id="6" name="5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4212" y="2041453"/>
            <a:ext cx="2055492" cy="2047588"/>
          </a:xfrm>
          <a:prstGeom prst="rect">
            <a:avLst/>
          </a:prstGeom>
        </p:spPr>
      </p:pic>
      <p:pic>
        <p:nvPicPr>
          <p:cNvPr id="7" name="6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633" y="2048881"/>
            <a:ext cx="2047588" cy="2047588"/>
          </a:xfrm>
          <a:prstGeom prst="rect">
            <a:avLst/>
          </a:prstGeom>
        </p:spPr>
      </p:pic>
    </p:spTree>
    <p:extLst>
      <p:ext uri="{BB962C8B-B14F-4D97-AF65-F5344CB8AC3E}">
        <p14:creationId xmlns:p14="http://schemas.microsoft.com/office/powerpoint/2010/main" val="21845071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27" name="Google Shape;227;p31"/>
          <p:cNvSpPr txBox="1"/>
          <p:nvPr/>
        </p:nvSpPr>
        <p:spPr>
          <a:xfrm>
            <a:off x="1010473" y="1474164"/>
            <a:ext cx="2371555" cy="56098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Gráfico de dispersión</a:t>
            </a:r>
            <a:r>
              <a:rPr lang="es-419" sz="1800" dirty="0">
                <a:solidFill>
                  <a:srgbClr val="2C204D"/>
                </a:solidFill>
                <a:latin typeface="Aller" pitchFamily="34" charset="0"/>
                <a:ea typeface="Allerta"/>
                <a:cs typeface="Allerta"/>
                <a:sym typeface="Allerta"/>
              </a:rPr>
              <a:t>  </a:t>
            </a:r>
            <a:endParaRPr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228" name="Google Shape;228;p31"/>
          <p:cNvSpPr txBox="1"/>
          <p:nvPr/>
        </p:nvSpPr>
        <p:spPr>
          <a:xfrm>
            <a:off x="5945069" y="1474164"/>
            <a:ext cx="2106486" cy="60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Gráfico de líneas suavizada</a:t>
            </a:r>
            <a:r>
              <a:rPr lang="es-419" sz="1800" dirty="0">
                <a:solidFill>
                  <a:srgbClr val="2C204D"/>
                </a:solidFill>
                <a:latin typeface="Aller" pitchFamily="34" charset="0"/>
                <a:ea typeface="Allerta"/>
                <a:cs typeface="Allerta"/>
                <a:sym typeface="Allerta"/>
              </a:rPr>
              <a:t>  </a:t>
            </a:r>
            <a:endParaRPr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229" name="Google Shape;229;p31"/>
          <p:cNvSpPr txBox="1"/>
          <p:nvPr/>
        </p:nvSpPr>
        <p:spPr>
          <a:xfrm>
            <a:off x="3569918" y="1569960"/>
            <a:ext cx="2083771" cy="50600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419" sz="1200" dirty="0">
                <a:solidFill>
                  <a:srgbClr val="2C204D"/>
                </a:solidFill>
                <a:latin typeface="Aller" pitchFamily="34" charset="0"/>
                <a:ea typeface="Allerta"/>
                <a:cs typeface="Allerta"/>
                <a:sym typeface="Allerta"/>
              </a:rPr>
              <a:t>Gráfico de burbujas</a:t>
            </a:r>
            <a:endParaRPr sz="1200" dirty="0">
              <a:solidFill>
                <a:srgbClr val="2C204D"/>
              </a:solidFill>
              <a:latin typeface="Aller" pitchFamily="34" charset="0"/>
            </a:endParaRPr>
          </a:p>
          <a:p>
            <a:pPr marL="0" lvl="0" indent="0" algn="ctr" rtl="0">
              <a:lnSpc>
                <a:spcPct val="115000"/>
              </a:lnSpc>
              <a:spcBef>
                <a:spcPts val="1000"/>
              </a:spcBef>
              <a:spcAft>
                <a:spcPts val="0"/>
              </a:spcAft>
              <a:buNone/>
            </a:pPr>
            <a:endParaRPr sz="1800" b="1" dirty="0">
              <a:solidFill>
                <a:schemeClr val="dk1"/>
              </a:solidFill>
              <a:latin typeface="Allerta"/>
              <a:ea typeface="Allerta"/>
              <a:cs typeface="Allerta"/>
              <a:sym typeface="Allerta"/>
            </a:endParaRPr>
          </a:p>
          <a:p>
            <a:pPr marL="0" lvl="0" indent="0" algn="ctr" rtl="0">
              <a:spcBef>
                <a:spcPts val="1000"/>
              </a:spcBef>
              <a:spcAft>
                <a:spcPts val="0"/>
              </a:spcAft>
              <a:buNone/>
            </a:pPr>
            <a:endParaRPr dirty="0"/>
          </a:p>
        </p:txBody>
      </p:sp>
      <p:sp>
        <p:nvSpPr>
          <p:cNvPr id="9" name="Google Shape;104;p20"/>
          <p:cNvSpPr txBox="1">
            <a:spLocks/>
          </p:cNvSpPr>
          <p:nvPr/>
        </p:nvSpPr>
        <p:spPr>
          <a:xfrm>
            <a:off x="311700" y="445025"/>
            <a:ext cx="832906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smtClean="0">
                <a:solidFill>
                  <a:srgbClr val="2C204D"/>
                </a:solidFill>
                <a:latin typeface="Aller" panose="020B0503030302020204" pitchFamily="34" charset="0"/>
                <a:ea typeface="Allerta"/>
                <a:cs typeface="Allerta"/>
                <a:sym typeface="Allerta"/>
              </a:rPr>
              <a:t>Dispersión</a:t>
            </a:r>
            <a:endParaRPr lang="es-AR" sz="3600" b="1" dirty="0">
              <a:solidFill>
                <a:srgbClr val="2C204D"/>
              </a:solidFill>
              <a:latin typeface="Aller" panose="020B0503030302020204" pitchFamily="34" charset="0"/>
              <a:ea typeface="Allerta"/>
              <a:cs typeface="Allerta"/>
              <a:sym typeface="Allerta"/>
            </a:endParaRPr>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404" y="2022764"/>
            <a:ext cx="2252347" cy="2252347"/>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4314" y="2035153"/>
            <a:ext cx="2252347" cy="2252347"/>
          </a:xfrm>
          <a:prstGeom prst="rect">
            <a:avLst/>
          </a:prstGeom>
        </p:spPr>
      </p:pic>
      <p:pic>
        <p:nvPicPr>
          <p:cNvPr id="4" name="3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473" y="2022627"/>
            <a:ext cx="2261041" cy="2252347"/>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48637" y="4287500"/>
            <a:ext cx="8520600" cy="572700"/>
          </a:xfrm>
          <a:prstGeom prst="rect">
            <a:avLst/>
          </a:prstGeom>
        </p:spPr>
        <p:txBody>
          <a:bodyPr spcFirstLastPara="1" wrap="square" lIns="91425" tIns="91425" rIns="91425" bIns="91425" anchor="t" anchorCtr="0">
            <a:noAutofit/>
          </a:bodyPr>
          <a:lstStyle/>
          <a:p>
            <a:pPr marL="914400" lvl="0" indent="0" algn="l" rtl="0">
              <a:lnSpc>
                <a:spcPct val="150000"/>
              </a:lnSpc>
              <a:spcBef>
                <a:spcPts val="1000"/>
              </a:spcBef>
              <a:spcAft>
                <a:spcPts val="0"/>
              </a:spcAft>
              <a:buNone/>
            </a:pPr>
            <a:endParaRPr sz="3000" b="1" dirty="0">
              <a:latin typeface="Allerta"/>
              <a:ea typeface="Allerta"/>
              <a:cs typeface="Allerta"/>
              <a:sym typeface="Allerta"/>
            </a:endParaRPr>
          </a:p>
          <a:p>
            <a:pPr marL="0" lvl="0" indent="0" algn="l" rtl="0">
              <a:lnSpc>
                <a:spcPct val="150000"/>
              </a:lnSpc>
              <a:spcBef>
                <a:spcPts val="1000"/>
              </a:spcBef>
              <a:spcAft>
                <a:spcPts val="0"/>
              </a:spcAft>
              <a:buNone/>
            </a:pPr>
            <a:r>
              <a:rPr lang="es-419" sz="1200" dirty="0">
                <a:solidFill>
                  <a:srgbClr val="333333"/>
                </a:solidFill>
                <a:highlight>
                  <a:srgbClr val="FFFFFF"/>
                </a:highlight>
              </a:rPr>
              <a:t>                                                                              </a:t>
            </a:r>
            <a:endParaRPr sz="3000" b="1" dirty="0">
              <a:solidFill>
                <a:srgbClr val="41B6A6"/>
              </a:solidFill>
              <a:latin typeface="Allerta"/>
              <a:ea typeface="Allerta"/>
              <a:cs typeface="Allerta"/>
              <a:sym typeface="Allerta"/>
            </a:endParaRPr>
          </a:p>
          <a:p>
            <a:pPr marL="0" lvl="0" indent="0" algn="l" rtl="0">
              <a:lnSpc>
                <a:spcPct val="115000"/>
              </a:lnSpc>
              <a:spcBef>
                <a:spcPts val="1000"/>
              </a:spcBef>
              <a:spcAft>
                <a:spcPts val="0"/>
              </a:spcAft>
              <a:buNone/>
            </a:pPr>
            <a:r>
              <a:rPr lang="es-419" sz="3000" b="1" dirty="0">
                <a:solidFill>
                  <a:srgbClr val="41B6A6"/>
                </a:solidFill>
                <a:latin typeface="Allerta"/>
                <a:ea typeface="Allerta"/>
                <a:cs typeface="Allerta"/>
                <a:sym typeface="Allerta"/>
              </a:rPr>
              <a:t>                  </a:t>
            </a:r>
            <a:endParaRPr sz="3000" b="1" dirty="0">
              <a:solidFill>
                <a:srgbClr val="41B6A6"/>
              </a:solidFill>
              <a:latin typeface="Allerta"/>
              <a:ea typeface="Allerta"/>
              <a:cs typeface="Allerta"/>
              <a:sym typeface="Allerta"/>
            </a:endParaRPr>
          </a:p>
          <a:p>
            <a:pPr marL="0" marR="0" lvl="0" indent="0" algn="l" rtl="0">
              <a:lnSpc>
                <a:spcPct val="115000"/>
              </a:lnSpc>
              <a:spcBef>
                <a:spcPts val="1000"/>
              </a:spcBef>
              <a:spcAft>
                <a:spcPts val="1000"/>
              </a:spcAft>
              <a:buNone/>
            </a:pPr>
            <a:endParaRPr sz="3000" b="1" dirty="0">
              <a:latin typeface="Allerta"/>
              <a:ea typeface="Allerta"/>
              <a:cs typeface="Allerta"/>
              <a:sym typeface="Allerta"/>
            </a:endParaRPr>
          </a:p>
        </p:txBody>
      </p:sp>
      <p:pic>
        <p:nvPicPr>
          <p:cNvPr id="236" name="Google Shape;236;p32"/>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238" name="Google Shape;238;p32"/>
          <p:cNvSpPr txBox="1"/>
          <p:nvPr/>
        </p:nvSpPr>
        <p:spPr>
          <a:xfrm>
            <a:off x="518547" y="1528053"/>
            <a:ext cx="1753166" cy="575176"/>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s-ES" sz="1200" dirty="0" smtClean="0">
                <a:solidFill>
                  <a:srgbClr val="2C204D"/>
                </a:solidFill>
                <a:latin typeface="Aller" pitchFamily="34" charset="0"/>
                <a:ea typeface="Allerta"/>
                <a:cs typeface="Allerta"/>
                <a:sym typeface="Allerta"/>
              </a:rPr>
              <a:t>Mapa</a:t>
            </a:r>
            <a:endParaRPr sz="1200" dirty="0">
              <a:solidFill>
                <a:srgbClr val="2C204D"/>
              </a:solidFill>
              <a:latin typeface="Aller" pitchFamily="34" charset="0"/>
              <a:ea typeface="Allerta"/>
              <a:cs typeface="Allerta"/>
              <a:sym typeface="Allerta"/>
            </a:endParaRPr>
          </a:p>
          <a:p>
            <a:pPr marL="0" lvl="0" indent="0" algn="ctr" rtl="0">
              <a:spcBef>
                <a:spcPts val="1000"/>
              </a:spcBef>
              <a:spcAft>
                <a:spcPts val="0"/>
              </a:spcAft>
              <a:buNone/>
            </a:pPr>
            <a:endParaRPr dirty="0"/>
          </a:p>
        </p:txBody>
      </p:sp>
      <p:sp>
        <p:nvSpPr>
          <p:cNvPr id="8" name="Google Shape;104;p20"/>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r>
              <a:rPr lang="es-419" sz="3600" dirty="0">
                <a:solidFill>
                  <a:srgbClr val="2C204D"/>
                </a:solidFill>
                <a:latin typeface="Aller" panose="020B0503030302020204" pitchFamily="34" charset="0"/>
                <a:ea typeface="Allerta"/>
                <a:cs typeface="Allerta"/>
                <a:sym typeface="Allerta"/>
              </a:rPr>
              <a:t>Datos geoespaciales</a:t>
            </a:r>
            <a:endParaRPr lang="es-AR" sz="3600" b="1" dirty="0">
              <a:solidFill>
                <a:srgbClr val="2C204D"/>
              </a:solidFill>
              <a:latin typeface="Aller" panose="020B0503030302020204" pitchFamily="34" charset="0"/>
              <a:ea typeface="Allerta"/>
              <a:cs typeface="Allerta"/>
              <a:sym typeface="Allerta"/>
            </a:endParaRPr>
          </a:p>
        </p:txBody>
      </p:sp>
      <p:sp>
        <p:nvSpPr>
          <p:cNvPr id="9" name="Google Shape;238;p32"/>
          <p:cNvSpPr txBox="1"/>
          <p:nvPr/>
        </p:nvSpPr>
        <p:spPr>
          <a:xfrm>
            <a:off x="4739433" y="1492309"/>
            <a:ext cx="1644888" cy="462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s-419" sz="1200" dirty="0">
                <a:solidFill>
                  <a:srgbClr val="2C204D"/>
                </a:solidFill>
                <a:latin typeface="Aller" pitchFamily="34" charset="0"/>
                <a:ea typeface="Allerta"/>
                <a:cs typeface="Allerta"/>
                <a:sym typeface="Allerta"/>
              </a:rPr>
              <a:t>Cartograma</a:t>
            </a:r>
            <a:endParaRPr sz="1200" dirty="0">
              <a:solidFill>
                <a:srgbClr val="2C204D"/>
              </a:solidFill>
              <a:latin typeface="Aller" pitchFamily="34" charset="0"/>
              <a:ea typeface="Allerta"/>
              <a:cs typeface="Allerta"/>
              <a:sym typeface="Allerta"/>
            </a:endParaRPr>
          </a:p>
          <a:p>
            <a:pPr marL="0" lvl="0" indent="0" algn="l" rtl="0">
              <a:spcBef>
                <a:spcPts val="1000"/>
              </a:spcBef>
              <a:spcAft>
                <a:spcPts val="0"/>
              </a:spcAft>
              <a:buNone/>
            </a:pPr>
            <a:endParaRPr dirty="0"/>
          </a:p>
        </p:txBody>
      </p:sp>
      <p:sp>
        <p:nvSpPr>
          <p:cNvPr id="10" name="Google Shape;238;p32"/>
          <p:cNvSpPr txBox="1"/>
          <p:nvPr/>
        </p:nvSpPr>
        <p:spPr>
          <a:xfrm>
            <a:off x="6707793" y="1492308"/>
            <a:ext cx="1861444" cy="436265"/>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s-419" sz="1200" dirty="0" smtClean="0">
                <a:solidFill>
                  <a:schemeClr val="dk1"/>
                </a:solidFill>
                <a:latin typeface="Aller" pitchFamily="34" charset="0"/>
                <a:ea typeface="Allerta"/>
                <a:cs typeface="Allerta"/>
                <a:sym typeface="Allerta"/>
              </a:rPr>
              <a:t>Cartograma Heatmap</a:t>
            </a:r>
            <a:endParaRPr sz="1200" dirty="0">
              <a:solidFill>
                <a:schemeClr val="dk1"/>
              </a:solidFill>
              <a:latin typeface="Aller" pitchFamily="34" charset="0"/>
              <a:ea typeface="Allerta"/>
              <a:cs typeface="Allerta"/>
              <a:sym typeface="Allerta"/>
            </a:endParaRPr>
          </a:p>
          <a:p>
            <a:pPr marL="0" lvl="0" indent="0" algn="l" rtl="0">
              <a:spcBef>
                <a:spcPts val="1000"/>
              </a:spcBef>
              <a:spcAft>
                <a:spcPts val="0"/>
              </a:spcAft>
              <a:buNone/>
            </a:pPr>
            <a:endParaRPr dirty="0"/>
          </a:p>
        </p:txBody>
      </p:sp>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547" y="2058381"/>
            <a:ext cx="1861444" cy="1861444"/>
          </a:xfrm>
          <a:prstGeom prst="rect">
            <a:avLst/>
          </a:prstGeom>
        </p:spPr>
      </p:pic>
      <p:pic>
        <p:nvPicPr>
          <p:cNvPr id="3" name="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3746" y="2058381"/>
            <a:ext cx="1861444" cy="1861444"/>
          </a:xfrm>
          <a:prstGeom prst="rect">
            <a:avLst/>
          </a:prstGeom>
        </p:spPr>
      </p:pic>
      <p:pic>
        <p:nvPicPr>
          <p:cNvPr id="4" name="3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7563" y="2058381"/>
            <a:ext cx="1868629" cy="1861444"/>
          </a:xfrm>
          <a:prstGeom prst="rect">
            <a:avLst/>
          </a:prstGeom>
        </p:spPr>
      </p:pic>
      <p:pic>
        <p:nvPicPr>
          <p:cNvPr id="5" name="4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7793" y="2058381"/>
            <a:ext cx="1861444" cy="1861444"/>
          </a:xfrm>
          <a:prstGeom prst="rect">
            <a:avLst/>
          </a:prstGeom>
        </p:spPr>
      </p:pic>
      <p:sp>
        <p:nvSpPr>
          <p:cNvPr id="7" name="6 Rectángulo"/>
          <p:cNvSpPr/>
          <p:nvPr/>
        </p:nvSpPr>
        <p:spPr>
          <a:xfrm>
            <a:off x="2563746" y="1569420"/>
            <a:ext cx="1861444" cy="492443"/>
          </a:xfrm>
          <a:prstGeom prst="rect">
            <a:avLst/>
          </a:prstGeom>
        </p:spPr>
        <p:txBody>
          <a:bodyPr wrap="square">
            <a:spAutoFit/>
          </a:bodyPr>
          <a:lstStyle/>
          <a:p>
            <a:pPr algn="ctr"/>
            <a:r>
              <a:rPr lang="es-AR" dirty="0"/>
              <a:t> </a:t>
            </a:r>
            <a:r>
              <a:rPr lang="es-AR" sz="1200" dirty="0">
                <a:solidFill>
                  <a:srgbClr val="2C204D"/>
                </a:solidFill>
                <a:latin typeface="Aller" pitchFamily="34" charset="0"/>
              </a:rPr>
              <a:t>M</a:t>
            </a:r>
            <a:r>
              <a:rPr lang="es-AR" sz="1200" dirty="0" smtClean="0">
                <a:solidFill>
                  <a:srgbClr val="2C204D"/>
                </a:solidFill>
                <a:latin typeface="Aller" pitchFamily="34" charset="0"/>
                <a:ea typeface="Allerta"/>
                <a:cs typeface="Allerta"/>
              </a:rPr>
              <a:t>apa coroplético</a:t>
            </a:r>
          </a:p>
          <a:p>
            <a:endParaRPr lang="es-AR" sz="1200" dirty="0">
              <a:solidFill>
                <a:srgbClr val="2C204D"/>
              </a:solidFill>
              <a:latin typeface="Aller" pitchFamily="34" charset="0"/>
              <a:ea typeface="Allerta"/>
              <a:cs typeface="Allert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385104" y="70283"/>
            <a:ext cx="4456039" cy="857400"/>
          </a:xfrm>
        </p:spPr>
        <p:txBody>
          <a:bodyPr/>
          <a:lstStyle/>
          <a:p>
            <a:r>
              <a:rPr lang="es-AR" sz="3000" dirty="0">
                <a:solidFill>
                  <a:srgbClr val="41B6A6"/>
                </a:solidFill>
                <a:latin typeface="Aller" panose="020B0503030302020204" pitchFamily="34" charset="0"/>
                <a:ea typeface="Allerta"/>
                <a:cs typeface="Allerta"/>
              </a:rPr>
              <a:t>Hoy hablamos sobre…</a:t>
            </a:r>
            <a:endParaRPr lang="en-US" sz="3000" dirty="0">
              <a:solidFill>
                <a:srgbClr val="41B6A6"/>
              </a:solidFill>
              <a:latin typeface="Aller" panose="020B0503030302020204" pitchFamily="34" charset="0"/>
              <a:ea typeface="Allerta"/>
              <a:cs typeface="Allerta"/>
            </a:endParaRPr>
          </a:p>
        </p:txBody>
      </p:sp>
      <p:sp>
        <p:nvSpPr>
          <p:cNvPr id="10" name="Shape 80"/>
          <p:cNvSpPr txBox="1">
            <a:spLocks noGrp="1"/>
          </p:cNvSpPr>
          <p:nvPr>
            <p:ph type="body" idx="2"/>
          </p:nvPr>
        </p:nvSpPr>
        <p:spPr>
          <a:xfrm>
            <a:off x="326265" y="596242"/>
            <a:ext cx="7549323" cy="4547257"/>
          </a:xfrm>
          <a:prstGeom prst="rect">
            <a:avLst/>
          </a:prstGeom>
        </p:spPr>
        <p:txBody>
          <a:bodyPr spcFirstLastPara="1" wrap="square" lIns="91425" tIns="91425" rIns="91425" bIns="91425" anchor="t" anchorCtr="0">
            <a:noAutofit/>
          </a:bodyPr>
          <a:lstStyle/>
          <a:p>
            <a:pPr defTabSz="914378">
              <a:buClrTx/>
              <a:buSzTx/>
              <a:buNone/>
              <a:defRPr/>
            </a:pPr>
            <a:r>
              <a:rPr lang="en" sz="2000" dirty="0" smtClean="0">
                <a:solidFill>
                  <a:srgbClr val="41B6A6"/>
                </a:solidFill>
                <a:latin typeface="Aller" panose="020B0503030302020204" pitchFamily="34" charset="0"/>
                <a:ea typeface="Allerta"/>
                <a:cs typeface="Allerta"/>
              </a:rPr>
              <a:t>PARTE </a:t>
            </a:r>
            <a:r>
              <a:rPr lang="en" sz="2000" dirty="0">
                <a:solidFill>
                  <a:srgbClr val="41B6A6"/>
                </a:solidFill>
                <a:latin typeface="Aller" panose="020B0503030302020204" pitchFamily="34" charset="0"/>
                <a:ea typeface="Allerta"/>
                <a:cs typeface="Allerta"/>
              </a:rPr>
              <a:t>1</a:t>
            </a:r>
            <a:r>
              <a:rPr lang="en" sz="2000" dirty="0" smtClean="0">
                <a:solidFill>
                  <a:srgbClr val="41B6A6"/>
                </a:solidFill>
                <a:latin typeface="Aller" panose="020B0503030302020204" pitchFamily="34" charset="0"/>
                <a:ea typeface="Allerta"/>
                <a:cs typeface="Allerta"/>
              </a:rPr>
              <a:t>:</a:t>
            </a:r>
          </a:p>
          <a:p>
            <a:pPr defTabSz="914378">
              <a:buClrTx/>
              <a:buSzTx/>
              <a:buNone/>
              <a:defRPr/>
            </a:pPr>
            <a:endParaRPr lang="es-MX" sz="2000" b="1" dirty="0"/>
          </a:p>
          <a:p>
            <a:pPr>
              <a:lnSpc>
                <a:spcPct val="150000"/>
              </a:lnSpc>
              <a:buSzPct val="150000"/>
              <a:buFont typeface="Aller" panose="020B0503030302020204" pitchFamily="34" charset="0"/>
              <a:buChar char="•"/>
            </a:pPr>
            <a:r>
              <a:rPr lang="es-419" b="1" dirty="0">
                <a:solidFill>
                  <a:srgbClr val="2C204D"/>
                </a:solidFill>
                <a:latin typeface="Aller" panose="020B0503030302020204" pitchFamily="34" charset="0"/>
                <a:ea typeface="Allerta"/>
                <a:cs typeface="Allerta"/>
                <a:sym typeface="Allerta"/>
              </a:rPr>
              <a:t>¿De qué hablamos cuando hablamos de visualización de datos</a:t>
            </a:r>
            <a:r>
              <a:rPr lang="es-419" b="1" dirty="0" smtClean="0">
                <a:solidFill>
                  <a:srgbClr val="2C204D"/>
                </a:solidFill>
                <a:latin typeface="Aller" panose="020B0503030302020204" pitchFamily="34" charset="0"/>
                <a:ea typeface="Allerta"/>
                <a:cs typeface="Allerta"/>
                <a:sym typeface="Allerta"/>
              </a:rPr>
              <a:t>?</a:t>
            </a:r>
          </a:p>
          <a:p>
            <a:pPr marL="534988" indent="0">
              <a:lnSpc>
                <a:spcPct val="150000"/>
              </a:lnSpc>
              <a:buSzPct val="150000"/>
              <a:buNone/>
            </a:pPr>
            <a:r>
              <a:rPr lang="es-MX" dirty="0" smtClean="0">
                <a:solidFill>
                  <a:srgbClr val="2C204D"/>
                </a:solidFill>
                <a:latin typeface="Aller" panose="020B0503030302020204" pitchFamily="34" charset="0"/>
              </a:rPr>
              <a:t>¿Qué es la visualización de datos? ¿Para qué visualizamos? </a:t>
            </a:r>
          </a:p>
          <a:p>
            <a:pPr marL="534988" indent="0">
              <a:buNone/>
            </a:pPr>
            <a:r>
              <a:rPr lang="es-AR" dirty="0" smtClean="0">
                <a:solidFill>
                  <a:srgbClr val="2C204D"/>
                </a:solidFill>
                <a:latin typeface="Aller" panose="020B0503030302020204" pitchFamily="34" charset="0"/>
              </a:rPr>
              <a:t>Importancia </a:t>
            </a:r>
            <a:r>
              <a:rPr lang="es-AR" dirty="0" smtClean="0">
                <a:solidFill>
                  <a:srgbClr val="2C204D"/>
                </a:solidFill>
                <a:latin typeface="Aller" panose="020B0503030302020204" pitchFamily="34" charset="0"/>
              </a:rPr>
              <a:t>de la visualización dentro del proceso de la ciencia de datos</a:t>
            </a:r>
          </a:p>
          <a:p>
            <a:pPr marL="534988" indent="0">
              <a:buNone/>
            </a:pPr>
            <a:r>
              <a:rPr lang="es-MX" dirty="0" smtClean="0">
                <a:solidFill>
                  <a:srgbClr val="2C204D"/>
                </a:solidFill>
                <a:latin typeface="Aller" panose="020B0503030302020204" pitchFamily="34" charset="0"/>
              </a:rPr>
              <a:t>Cualidades de una buena visualización</a:t>
            </a:r>
          </a:p>
          <a:p>
            <a:pPr marL="534988" indent="0">
              <a:buNone/>
            </a:pPr>
            <a:endParaRPr lang="es-MX" dirty="0" smtClean="0">
              <a:solidFill>
                <a:srgbClr val="2C204D"/>
              </a:solidFill>
              <a:latin typeface="Aller" panose="020B0503030302020204" pitchFamily="34" charset="0"/>
            </a:endParaRPr>
          </a:p>
          <a:p>
            <a:pPr defTabSz="914378">
              <a:lnSpc>
                <a:spcPct val="150000"/>
              </a:lnSpc>
              <a:buClrTx/>
              <a:buSzTx/>
              <a:defRPr/>
            </a:pPr>
            <a:r>
              <a:rPr lang="en" b="1" dirty="0" smtClean="0">
                <a:solidFill>
                  <a:srgbClr val="2C204D"/>
                </a:solidFill>
                <a:latin typeface="Aller" panose="020B0503030302020204" pitchFamily="34" charset="0"/>
              </a:rPr>
              <a:t>Representando mis datos</a:t>
            </a:r>
          </a:p>
          <a:p>
            <a:pPr indent="-6350" defTabSz="914378">
              <a:lnSpc>
                <a:spcPct val="150000"/>
              </a:lnSpc>
              <a:buClrTx/>
              <a:buSzTx/>
              <a:buNone/>
              <a:defRPr/>
            </a:pPr>
            <a:r>
              <a:rPr lang="en" dirty="0">
                <a:solidFill>
                  <a:srgbClr val="2C204D"/>
                </a:solidFill>
                <a:latin typeface="Aller" panose="020B0503030302020204" pitchFamily="34" charset="0"/>
              </a:rPr>
              <a:t>Componentes </a:t>
            </a:r>
            <a:r>
              <a:rPr lang="en" dirty="0" smtClean="0">
                <a:solidFill>
                  <a:srgbClr val="2C204D"/>
                </a:solidFill>
                <a:latin typeface="Aller" panose="020B0503030302020204" pitchFamily="34" charset="0"/>
              </a:rPr>
              <a:t>visuales: </a:t>
            </a:r>
            <a:r>
              <a:rPr lang="es-ES" dirty="0" smtClean="0">
                <a:solidFill>
                  <a:srgbClr val="2C204D"/>
                </a:solidFill>
                <a:latin typeface="Aller" panose="020B0503030302020204" pitchFamily="34" charset="0"/>
                <a:ea typeface="Allerta"/>
                <a:cs typeface="Allerta"/>
              </a:rPr>
              <a:t>¿</a:t>
            </a:r>
            <a:r>
              <a:rPr lang="en-US" dirty="0" err="1">
                <a:solidFill>
                  <a:srgbClr val="2C204D"/>
                </a:solidFill>
                <a:latin typeface="Aller" panose="020B0503030302020204" pitchFamily="34" charset="0"/>
                <a:ea typeface="Allerta"/>
                <a:cs typeface="Allerta"/>
              </a:rPr>
              <a:t>Cuáles</a:t>
            </a:r>
            <a:r>
              <a:rPr lang="en-US" dirty="0">
                <a:solidFill>
                  <a:srgbClr val="2C204D"/>
                </a:solidFill>
                <a:latin typeface="Aller" panose="020B0503030302020204" pitchFamily="34" charset="0"/>
                <a:ea typeface="Allerta"/>
                <a:cs typeface="Allerta"/>
              </a:rPr>
              <a:t> son </a:t>
            </a:r>
            <a:r>
              <a:rPr lang="en-US" dirty="0" err="1">
                <a:solidFill>
                  <a:srgbClr val="2C204D"/>
                </a:solidFill>
                <a:latin typeface="Aller" panose="020B0503030302020204" pitchFamily="34" charset="0"/>
                <a:ea typeface="Allerta"/>
                <a:cs typeface="Allerta"/>
              </a:rPr>
              <a:t>los</a:t>
            </a:r>
            <a:r>
              <a:rPr lang="en-US" dirty="0">
                <a:solidFill>
                  <a:srgbClr val="2C204D"/>
                </a:solidFill>
                <a:latin typeface="Aller" panose="020B0503030302020204" pitchFamily="34" charset="0"/>
                <a:ea typeface="Allerta"/>
                <a:cs typeface="Allerta"/>
              </a:rPr>
              <a:t> </a:t>
            </a:r>
            <a:r>
              <a:rPr lang="en-US" dirty="0" err="1">
                <a:solidFill>
                  <a:srgbClr val="2C204D"/>
                </a:solidFill>
                <a:latin typeface="Aller" panose="020B0503030302020204" pitchFamily="34" charset="0"/>
                <a:ea typeface="Allerta"/>
                <a:cs typeface="Allerta"/>
              </a:rPr>
              <a:t>ingredientes</a:t>
            </a:r>
            <a:r>
              <a:rPr lang="en-US" dirty="0">
                <a:solidFill>
                  <a:srgbClr val="2C204D"/>
                </a:solidFill>
                <a:latin typeface="Aller" panose="020B0503030302020204" pitchFamily="34" charset="0"/>
                <a:ea typeface="Allerta"/>
                <a:cs typeface="Allerta"/>
              </a:rPr>
              <a:t> de </a:t>
            </a:r>
            <a:r>
              <a:rPr lang="en-US" dirty="0" err="1">
                <a:solidFill>
                  <a:srgbClr val="2C204D"/>
                </a:solidFill>
                <a:latin typeface="Aller" panose="020B0503030302020204" pitchFamily="34" charset="0"/>
                <a:ea typeface="Allerta"/>
                <a:cs typeface="Allerta"/>
              </a:rPr>
              <a:t>una</a:t>
            </a:r>
            <a:r>
              <a:rPr lang="en-US" dirty="0">
                <a:solidFill>
                  <a:srgbClr val="2C204D"/>
                </a:solidFill>
                <a:latin typeface="Aller" panose="020B0503030302020204" pitchFamily="34" charset="0"/>
                <a:ea typeface="Allerta"/>
                <a:cs typeface="Allerta"/>
              </a:rPr>
              <a:t> </a:t>
            </a:r>
            <a:r>
              <a:rPr lang="en-US" dirty="0" err="1">
                <a:solidFill>
                  <a:srgbClr val="2C204D"/>
                </a:solidFill>
                <a:latin typeface="Aller" panose="020B0503030302020204" pitchFamily="34" charset="0"/>
                <a:ea typeface="Allerta"/>
                <a:cs typeface="Allerta"/>
              </a:rPr>
              <a:t>visualización</a:t>
            </a:r>
            <a:r>
              <a:rPr lang="en-US" dirty="0" smtClean="0">
                <a:solidFill>
                  <a:srgbClr val="2C204D"/>
                </a:solidFill>
                <a:latin typeface="Aller" panose="020B0503030302020204" pitchFamily="34" charset="0"/>
                <a:ea typeface="Allerta"/>
                <a:cs typeface="Allerta"/>
              </a:rPr>
              <a:t>? </a:t>
            </a:r>
          </a:p>
          <a:p>
            <a:pPr indent="-6350" defTabSz="914378">
              <a:buClrTx/>
              <a:buSzTx/>
              <a:buNone/>
              <a:defRPr/>
            </a:pPr>
            <a:r>
              <a:rPr lang="en" dirty="0" smtClean="0">
                <a:solidFill>
                  <a:srgbClr val="2C204D"/>
                </a:solidFill>
                <a:latin typeface="Aller" panose="020B0503030302020204" pitchFamily="34" charset="0"/>
              </a:rPr>
              <a:t>Visualizando con claridad</a:t>
            </a:r>
          </a:p>
          <a:p>
            <a:pPr indent="-6350" defTabSz="914378">
              <a:buClrTx/>
              <a:buSzTx/>
              <a:buNone/>
              <a:defRPr/>
            </a:pPr>
            <a:r>
              <a:rPr lang="en" dirty="0" smtClean="0">
                <a:solidFill>
                  <a:srgbClr val="FF0000"/>
                </a:solidFill>
                <a:latin typeface="Aller" panose="020B0503030302020204" pitchFamily="34" charset="0"/>
              </a:rPr>
              <a:t>Diferencia entre visualización estática e interactiva</a:t>
            </a:r>
          </a:p>
          <a:p>
            <a:pPr indent="-6350" defTabSz="914378">
              <a:buClrTx/>
              <a:buSzTx/>
              <a:defRPr/>
            </a:pPr>
            <a:endParaRPr lang="en" dirty="0" smtClean="0">
              <a:solidFill>
                <a:srgbClr val="2C204D"/>
              </a:solidFill>
              <a:latin typeface="Aller" panose="020B0503030302020204" pitchFamily="34" charset="0"/>
            </a:endParaRPr>
          </a:p>
          <a:p>
            <a:pPr defTabSz="914378">
              <a:lnSpc>
                <a:spcPct val="150000"/>
              </a:lnSpc>
              <a:buClrTx/>
              <a:buSzTx/>
              <a:defRPr/>
            </a:pPr>
            <a:r>
              <a:rPr lang="en" b="1" dirty="0" smtClean="0">
                <a:solidFill>
                  <a:srgbClr val="2C204D"/>
                </a:solidFill>
                <a:latin typeface="Aller" panose="020B0503030302020204" pitchFamily="34" charset="0"/>
              </a:rPr>
              <a:t>¿Cómo elegir el gráfico adecuado?</a:t>
            </a:r>
            <a:endParaRPr lang="en" b="1" dirty="0">
              <a:solidFill>
                <a:srgbClr val="2C204D"/>
              </a:solidFill>
              <a:latin typeface="Aller" panose="020B0503030302020204" pitchFamily="34" charset="0"/>
            </a:endParaRPr>
          </a:p>
          <a:p>
            <a:pPr indent="-6350" defTabSz="914378">
              <a:lnSpc>
                <a:spcPct val="150000"/>
              </a:lnSpc>
              <a:buClrTx/>
              <a:buSzTx/>
              <a:buNone/>
              <a:defRPr/>
            </a:pPr>
            <a:r>
              <a:rPr lang="en" dirty="0" smtClean="0">
                <a:solidFill>
                  <a:srgbClr val="2C204D"/>
                </a:solidFill>
                <a:latin typeface="Aller" panose="020B0503030302020204" pitchFamily="34" charset="0"/>
              </a:rPr>
              <a:t>¿Cuáles son los elementos de un gráfico?</a:t>
            </a:r>
          </a:p>
          <a:p>
            <a:pPr indent="-6350" defTabSz="914378">
              <a:lnSpc>
                <a:spcPct val="150000"/>
              </a:lnSpc>
              <a:buClrTx/>
              <a:buSzTx/>
              <a:buNone/>
              <a:defRPr/>
            </a:pPr>
            <a:r>
              <a:rPr lang="en" dirty="0" smtClean="0">
                <a:solidFill>
                  <a:srgbClr val="2C204D"/>
                </a:solidFill>
                <a:latin typeface="Aller" panose="020B0503030302020204" pitchFamily="34" charset="0"/>
              </a:rPr>
              <a:t>Gráficos elementales: Bar chart- Line Plot -  Scatterplot- Density Plot y cuándo utilizarlos</a:t>
            </a:r>
            <a:endParaRPr lang="en" dirty="0">
              <a:solidFill>
                <a:srgbClr val="2C204D"/>
              </a:solidFill>
              <a:latin typeface="Aller" panose="020B0503030302020204" pitchFamily="34" charset="0"/>
            </a:endParaRPr>
          </a:p>
          <a:p>
            <a:pPr algn="r">
              <a:buClrTx/>
              <a:buSzTx/>
              <a:buNone/>
              <a:defRPr/>
            </a:pPr>
            <a:r>
              <a:rPr lang="es-AR" sz="1200" dirty="0" smtClean="0">
                <a:latin typeface="Aller" panose="020B0503030302020204" pitchFamily="34" charset="0"/>
              </a:rPr>
              <a:t> </a:t>
            </a:r>
            <a:endParaRPr lang="es-AR" sz="1200"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p:txBody>
      </p:sp>
      <p:pic>
        <p:nvPicPr>
          <p:cNvPr id="7" name="Google Shape;228;p21"/>
          <p:cNvPicPr preferRelativeResize="0"/>
          <p:nvPr/>
        </p:nvPicPr>
        <p:blipFill rotWithShape="1">
          <a:blip r:embed="rId3">
            <a:alphaModFix/>
            <a:extLst>
              <a:ext uri="{BEBA8EAE-BF5A-486C-A8C5-ECC9F3942E4B}">
                <a14:imgProps xmlns:a14="http://schemas.microsoft.com/office/drawing/2010/main">
                  <a14:imgLayer r:embed="rId4">
                    <a14:imgEffect>
                      <a14:artisticMarker/>
                    </a14:imgEffect>
                  </a14:imgLayer>
                </a14:imgProps>
              </a:ext>
            </a:extLst>
          </a:blip>
          <a:srcRect/>
          <a:stretch/>
        </p:blipFill>
        <p:spPr>
          <a:xfrm>
            <a:off x="7106335" y="770218"/>
            <a:ext cx="1656184" cy="1589208"/>
          </a:xfrm>
          <a:prstGeom prst="ellipse">
            <a:avLst/>
          </a:prstGeom>
          <a:noFill/>
          <a:ln>
            <a:noFill/>
          </a:ln>
        </p:spPr>
      </p:pic>
      <p:pic>
        <p:nvPicPr>
          <p:cNvPr id="11" name="Google Shape;54;p13"/>
          <p:cNvPicPr preferRelativeResize="0"/>
          <p:nvPr/>
        </p:nvPicPr>
        <p:blipFill>
          <a:blip r:embed="rId5">
            <a:alphaModFix/>
          </a:blip>
          <a:stretch>
            <a:fillRect/>
          </a:stretch>
        </p:blipFill>
        <p:spPr>
          <a:xfrm>
            <a:off x="7809945" y="4135860"/>
            <a:ext cx="1000725" cy="786900"/>
          </a:xfrm>
          <a:prstGeom prst="rect">
            <a:avLst/>
          </a:prstGeom>
          <a:noFill/>
          <a:ln>
            <a:noFill/>
          </a:ln>
        </p:spPr>
      </p:pic>
    </p:spTree>
    <p:extLst>
      <p:ext uri="{BB962C8B-B14F-4D97-AF65-F5344CB8AC3E}">
        <p14:creationId xmlns:p14="http://schemas.microsoft.com/office/powerpoint/2010/main" val="1010362563"/>
      </p:ext>
    </p:extLst>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321640" y="1674387"/>
            <a:ext cx="8247598" cy="3260867"/>
          </a:xfrm>
        </p:spPr>
        <p:txBody>
          <a:bodyPr/>
          <a:lstStyle/>
          <a:p>
            <a:pPr>
              <a:lnSpc>
                <a:spcPct val="150000"/>
              </a:lnSpc>
              <a:spcAft>
                <a:spcPts val="750"/>
              </a:spcAft>
              <a:buClr>
                <a:srgbClr val="41B6A6"/>
              </a:buClr>
              <a:buFont typeface="Wingdings" panose="05000000000000000000" pitchFamily="2" charset="2"/>
              <a:buChar char="§"/>
            </a:pPr>
            <a:r>
              <a:rPr lang="es-ES" b="1" dirty="0" smtClean="0">
                <a:solidFill>
                  <a:srgbClr val="2C204D"/>
                </a:solidFill>
                <a:latin typeface="Aller" pitchFamily="34" charset="0"/>
                <a:ea typeface="Calibri" panose="020F0502020204030204" pitchFamily="34" charset="0"/>
              </a:rPr>
              <a:t>Sé </a:t>
            </a:r>
            <a:r>
              <a:rPr lang="es-ES" b="1" dirty="0">
                <a:solidFill>
                  <a:srgbClr val="2C204D"/>
                </a:solidFill>
                <a:latin typeface="Aller" pitchFamily="34" charset="0"/>
                <a:ea typeface="Calibri" panose="020F0502020204030204" pitchFamily="34" charset="0"/>
              </a:rPr>
              <a:t>perseverante: </a:t>
            </a:r>
            <a:r>
              <a:rPr lang="es-ES" dirty="0">
                <a:solidFill>
                  <a:srgbClr val="2C204D"/>
                </a:solidFill>
                <a:latin typeface="Aller" pitchFamily="34" charset="0"/>
                <a:ea typeface="Calibri" panose="020F0502020204030204" pitchFamily="34" charset="0"/>
              </a:rPr>
              <a:t>la única manera de aprender es </a:t>
            </a:r>
            <a:r>
              <a:rPr lang="es-ES" dirty="0" smtClean="0">
                <a:solidFill>
                  <a:srgbClr val="2C204D"/>
                </a:solidFill>
                <a:latin typeface="Aller" pitchFamily="34" charset="0"/>
                <a:ea typeface="Calibri" panose="020F0502020204030204" pitchFamily="34" charset="0"/>
              </a:rPr>
              <a:t>practicando y experimentando</a:t>
            </a:r>
            <a:r>
              <a:rPr lang="es-ES" dirty="0" smtClean="0">
                <a:solidFill>
                  <a:srgbClr val="2C204D"/>
                </a:solidFill>
                <a:latin typeface="Aller" pitchFamily="34" charset="0"/>
                <a:ea typeface="Calibri" panose="020F0502020204030204" pitchFamily="34" charset="0"/>
              </a:rPr>
              <a:t>.</a:t>
            </a:r>
          </a:p>
          <a:p>
            <a:pPr>
              <a:lnSpc>
                <a:spcPct val="150000"/>
              </a:lnSpc>
              <a:spcAft>
                <a:spcPts val="750"/>
              </a:spcAft>
              <a:buClr>
                <a:srgbClr val="41B6A6"/>
              </a:buClr>
              <a:buFont typeface="Wingdings" panose="05000000000000000000" pitchFamily="2" charset="2"/>
              <a:buChar char="§"/>
            </a:pPr>
            <a:r>
              <a:rPr lang="es-ES" b="1" dirty="0" smtClean="0">
                <a:solidFill>
                  <a:srgbClr val="2C204D"/>
                </a:solidFill>
                <a:latin typeface="Aller" pitchFamily="34" charset="0"/>
                <a:ea typeface="Calibri" panose="020F0502020204030204" pitchFamily="34" charset="0"/>
              </a:rPr>
              <a:t>Sé paciente contigo y con R.</a:t>
            </a:r>
            <a:endParaRPr lang="es-ES" b="1" dirty="0">
              <a:solidFill>
                <a:srgbClr val="2C204D"/>
              </a:solidFill>
              <a:latin typeface="Aller" pitchFamily="34" charset="0"/>
              <a:ea typeface="Calibri" panose="020F0502020204030204" pitchFamily="34" charset="0"/>
            </a:endParaRPr>
          </a:p>
          <a:p>
            <a:pPr>
              <a:lnSpc>
                <a:spcPct val="150000"/>
              </a:lnSpc>
              <a:spcAft>
                <a:spcPts val="750"/>
              </a:spcAft>
              <a:buClr>
                <a:srgbClr val="41B6A6"/>
              </a:buClr>
              <a:buFont typeface="Wingdings" panose="05000000000000000000" pitchFamily="2" charset="2"/>
              <a:buChar char="§"/>
            </a:pPr>
            <a:r>
              <a:rPr lang="es-ES" dirty="0" smtClean="0">
                <a:solidFill>
                  <a:srgbClr val="2C204D"/>
                </a:solidFill>
                <a:latin typeface="Aller" pitchFamily="34" charset="0"/>
                <a:ea typeface="Calibri" panose="020F0502020204030204" pitchFamily="34" charset="0"/>
              </a:rPr>
              <a:t>Trabaja </a:t>
            </a:r>
            <a:r>
              <a:rPr lang="es-ES" dirty="0">
                <a:solidFill>
                  <a:srgbClr val="2C204D"/>
                </a:solidFill>
                <a:latin typeface="Aller" pitchFamily="34" charset="0"/>
                <a:ea typeface="Calibri" panose="020F0502020204030204" pitchFamily="34" charset="0"/>
              </a:rPr>
              <a:t>de manera </a:t>
            </a:r>
            <a:r>
              <a:rPr lang="es-ES" b="1" dirty="0">
                <a:solidFill>
                  <a:srgbClr val="2C204D"/>
                </a:solidFill>
                <a:latin typeface="Aller" pitchFamily="34" charset="0"/>
                <a:ea typeface="Calibri" panose="020F0502020204030204" pitchFamily="34" charset="0"/>
              </a:rPr>
              <a:t>incremental,</a:t>
            </a:r>
            <a:r>
              <a:rPr lang="es-ES" dirty="0">
                <a:solidFill>
                  <a:srgbClr val="2C204D"/>
                </a:solidFill>
                <a:latin typeface="Aller" pitchFamily="34" charset="0"/>
                <a:ea typeface="Calibri" panose="020F0502020204030204" pitchFamily="34" charset="0"/>
              </a:rPr>
              <a:t> comienza por un pequeño gráfico y luego en cada iteración mejóralo</a:t>
            </a:r>
            <a:r>
              <a:rPr lang="es-ES" dirty="0" smtClean="0">
                <a:solidFill>
                  <a:srgbClr val="2C204D"/>
                </a:solidFill>
                <a:latin typeface="Aller" pitchFamily="34" charset="0"/>
                <a:ea typeface="Calibri" panose="020F0502020204030204" pitchFamily="34" charset="0"/>
              </a:rPr>
              <a:t>.</a:t>
            </a:r>
          </a:p>
          <a:p>
            <a:pPr>
              <a:lnSpc>
                <a:spcPct val="150000"/>
              </a:lnSpc>
              <a:spcAft>
                <a:spcPts val="750"/>
              </a:spcAft>
              <a:buClr>
                <a:srgbClr val="41B6A6"/>
              </a:buClr>
              <a:buFont typeface="Wingdings" panose="05000000000000000000" pitchFamily="2" charset="2"/>
              <a:buChar char="§"/>
            </a:pPr>
            <a:r>
              <a:rPr lang="es-ES" dirty="0" smtClean="0">
                <a:solidFill>
                  <a:srgbClr val="2C204D"/>
                </a:solidFill>
                <a:latin typeface="Aller" pitchFamily="34" charset="0"/>
                <a:ea typeface="Calibri" panose="020F0502020204030204" pitchFamily="34" charset="0"/>
              </a:rPr>
              <a:t>No estás sólo, busca una </a:t>
            </a:r>
            <a:r>
              <a:rPr lang="es-ES" b="1" dirty="0" smtClean="0">
                <a:solidFill>
                  <a:srgbClr val="2C204D"/>
                </a:solidFill>
                <a:latin typeface="Aller" pitchFamily="34" charset="0"/>
                <a:ea typeface="Calibri" panose="020F0502020204030204" pitchFamily="34" charset="0"/>
              </a:rPr>
              <a:t>comunidad</a:t>
            </a:r>
            <a:r>
              <a:rPr lang="es-ES" dirty="0" smtClean="0">
                <a:solidFill>
                  <a:srgbClr val="2C204D"/>
                </a:solidFill>
                <a:latin typeface="Aller" pitchFamily="34" charset="0"/>
                <a:ea typeface="Calibri" panose="020F0502020204030204" pitchFamily="34" charset="0"/>
              </a:rPr>
              <a:t> abierta e inclusiva de la que </a:t>
            </a:r>
            <a:r>
              <a:rPr lang="es-ES" dirty="0" smtClean="0">
                <a:solidFill>
                  <a:srgbClr val="2C204D"/>
                </a:solidFill>
                <a:latin typeface="Aller" pitchFamily="34" charset="0"/>
                <a:ea typeface="Calibri" panose="020F0502020204030204" pitchFamily="34" charset="0"/>
              </a:rPr>
              <a:t>puedas </a:t>
            </a:r>
            <a:r>
              <a:rPr lang="es-ES" dirty="0" smtClean="0">
                <a:solidFill>
                  <a:srgbClr val="2C204D"/>
                </a:solidFill>
                <a:latin typeface="Aller" pitchFamily="34" charset="0"/>
                <a:ea typeface="Calibri" panose="020F0502020204030204" pitchFamily="34" charset="0"/>
              </a:rPr>
              <a:t>aprender, ejemplo </a:t>
            </a:r>
            <a:r>
              <a:rPr lang="es-ES" b="1" dirty="0" err="1" smtClean="0">
                <a:solidFill>
                  <a:srgbClr val="2C204D"/>
                </a:solidFill>
                <a:latin typeface="Aller" pitchFamily="34" charset="0"/>
                <a:ea typeface="Calibri" panose="020F0502020204030204" pitchFamily="34" charset="0"/>
              </a:rPr>
              <a:t>Rladies</a:t>
            </a:r>
            <a:r>
              <a:rPr lang="es-ES" b="1" dirty="0" smtClean="0">
                <a:solidFill>
                  <a:srgbClr val="2C204D"/>
                </a:solidFill>
                <a:latin typeface="Aller" pitchFamily="34" charset="0"/>
                <a:ea typeface="Calibri" panose="020F0502020204030204" pitchFamily="34" charset="0"/>
              </a:rPr>
              <a:t> .</a:t>
            </a:r>
            <a:endParaRPr lang="en-US" b="1" dirty="0">
              <a:solidFill>
                <a:srgbClr val="2C204D"/>
              </a:solidFill>
              <a:latin typeface="Aller" pitchFamily="34" charset="0"/>
              <a:ea typeface="Calibri" panose="020F0502020204030204" pitchFamily="34" charset="0"/>
            </a:endParaRPr>
          </a:p>
        </p:txBody>
      </p:sp>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12" name="Google Shape;69;p16"/>
          <p:cNvSpPr txBox="1">
            <a:spLocks/>
          </p:cNvSpPr>
          <p:nvPr/>
        </p:nvSpPr>
        <p:spPr>
          <a:xfrm>
            <a:off x="321639" y="448931"/>
            <a:ext cx="8354049" cy="500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¿Cómo visualizar y no frustrarse </a:t>
            </a:r>
            <a:r>
              <a:rPr lang="es-ES" sz="3200" dirty="0" smtClean="0">
                <a:solidFill>
                  <a:srgbClr val="2C204D"/>
                </a:solidFill>
                <a:latin typeface="Aller" panose="020B0503030302020204" pitchFamily="34" charset="0"/>
                <a:ea typeface="Allerta"/>
                <a:cs typeface="Allerta"/>
              </a:rPr>
              <a:t>en el intento?</a:t>
            </a:r>
          </a:p>
        </p:txBody>
      </p:sp>
    </p:spTree>
    <p:extLst>
      <p:ext uri="{BB962C8B-B14F-4D97-AF65-F5344CB8AC3E}">
        <p14:creationId xmlns:p14="http://schemas.microsoft.com/office/powerpoint/2010/main" val="251061743"/>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433344" y="1898564"/>
            <a:ext cx="8207419" cy="1475873"/>
          </a:xfrm>
        </p:spPr>
        <p:txBody>
          <a:bodyPr/>
          <a:lstStyle/>
          <a:p>
            <a:pPr marL="114300" indent="0">
              <a:lnSpc>
                <a:spcPct val="100000"/>
              </a:lnSpc>
              <a:spcAft>
                <a:spcPts val="750"/>
              </a:spcAft>
              <a:buNone/>
            </a:pPr>
            <a:r>
              <a:rPr lang="es-ES" dirty="0">
                <a:solidFill>
                  <a:srgbClr val="2C204D"/>
                </a:solidFill>
                <a:latin typeface="Aller" panose="020B0503030302020204" pitchFamily="34" charset="0"/>
                <a:ea typeface="Calibri" panose="020F0502020204030204" pitchFamily="34" charset="0"/>
              </a:rPr>
              <a:t>Es muy útil, seguir en twitter a gente de la comunidad d</a:t>
            </a:r>
            <a:r>
              <a:rPr lang="es-ES" dirty="0" smtClean="0">
                <a:solidFill>
                  <a:srgbClr val="2C204D"/>
                </a:solidFill>
                <a:latin typeface="Aller" panose="020B0503030302020204" pitchFamily="34" charset="0"/>
                <a:ea typeface="Calibri" panose="020F0502020204030204" pitchFamily="34" charset="0"/>
              </a:rPr>
              <a:t>e R que </a:t>
            </a:r>
            <a:r>
              <a:rPr lang="es-ES" dirty="0">
                <a:solidFill>
                  <a:srgbClr val="2C204D"/>
                </a:solidFill>
                <a:latin typeface="Aller" panose="020B0503030302020204" pitchFamily="34" charset="0"/>
                <a:ea typeface="Calibri" panose="020F0502020204030204" pitchFamily="34" charset="0"/>
              </a:rPr>
              <a:t>se </a:t>
            </a:r>
            <a:r>
              <a:rPr lang="es-ES" dirty="0" smtClean="0">
                <a:solidFill>
                  <a:srgbClr val="2C204D"/>
                </a:solidFill>
                <a:latin typeface="Aller" panose="020B0503030302020204" pitchFamily="34" charset="0"/>
                <a:ea typeface="Calibri" panose="020F0502020204030204" pitchFamily="34" charset="0"/>
              </a:rPr>
              <a:t>dedica </a:t>
            </a:r>
            <a:r>
              <a:rPr lang="es-ES" dirty="0">
                <a:solidFill>
                  <a:srgbClr val="2C204D"/>
                </a:solidFill>
                <a:latin typeface="Aller" panose="020B0503030302020204" pitchFamily="34" charset="0"/>
                <a:ea typeface="Calibri" panose="020F0502020204030204" pitchFamily="34" charset="0"/>
              </a:rPr>
              <a:t>a lo que vos querés aprender. </a:t>
            </a:r>
          </a:p>
        </p:txBody>
      </p:sp>
      <p:sp>
        <p:nvSpPr>
          <p:cNvPr id="5" name="Rectángulo 4"/>
          <p:cNvSpPr/>
          <p:nvPr/>
        </p:nvSpPr>
        <p:spPr>
          <a:xfrm>
            <a:off x="1089765" y="2879005"/>
            <a:ext cx="2392470" cy="1569660"/>
          </a:xfrm>
          <a:prstGeom prst="rect">
            <a:avLst/>
          </a:prstGeom>
        </p:spPr>
        <p:txBody>
          <a:bodyPr wrap="square">
            <a:spAutoFit/>
          </a:bodyPr>
          <a:lstStyle/>
          <a:p>
            <a:pPr>
              <a:lnSpc>
                <a:spcPct val="200000"/>
              </a:lnSpc>
            </a:pPr>
            <a:r>
              <a:rPr lang="es-ES" sz="1600" b="1" dirty="0" smtClean="0">
                <a:solidFill>
                  <a:srgbClr val="41B6A6"/>
                </a:solidFill>
                <a:latin typeface="Aller Light" pitchFamily="34" charset="0"/>
                <a:ea typeface="Allerta"/>
                <a:cs typeface="Allerta"/>
              </a:rPr>
              <a:t> @</a:t>
            </a:r>
            <a:r>
              <a:rPr lang="es-ES" sz="1600" b="1" dirty="0" err="1" smtClean="0">
                <a:solidFill>
                  <a:srgbClr val="41B6A6"/>
                </a:solidFill>
                <a:latin typeface="Aller Light" pitchFamily="34" charset="0"/>
                <a:ea typeface="Allerta"/>
                <a:cs typeface="Allerta"/>
              </a:rPr>
              <a:t>R_Graph_Gallery</a:t>
            </a:r>
            <a:endParaRPr lang="es-ES" sz="1600" b="1" dirty="0" smtClean="0">
              <a:solidFill>
                <a:srgbClr val="41B6A6"/>
              </a:solidFill>
              <a:latin typeface="Aller Light" pitchFamily="34" charset="0"/>
              <a:ea typeface="Allerta"/>
              <a:cs typeface="Allerta"/>
            </a:endParaRPr>
          </a:p>
          <a:p>
            <a:pPr>
              <a:lnSpc>
                <a:spcPct val="200000"/>
              </a:lnSpc>
            </a:pPr>
            <a:r>
              <a:rPr lang="es-ES" sz="1600" dirty="0" smtClean="0">
                <a:solidFill>
                  <a:schemeClr val="tx1"/>
                </a:solidFill>
                <a:latin typeface="Aller Light" pitchFamily="34" charset="0"/>
                <a:ea typeface="Allerta"/>
                <a:cs typeface="Allerta"/>
              </a:rPr>
              <a:t> </a:t>
            </a:r>
            <a:r>
              <a:rPr lang="es-AR" sz="1600" b="1" dirty="0">
                <a:solidFill>
                  <a:srgbClr val="41B6A6"/>
                </a:solidFill>
                <a:latin typeface="Aller Light" pitchFamily="34" charset="0"/>
                <a:ea typeface="Allerta"/>
                <a:cs typeface="Allerta"/>
              </a:rPr>
              <a:t>@</a:t>
            </a:r>
            <a:r>
              <a:rPr lang="es-AR" sz="1600" b="1" dirty="0" err="1">
                <a:solidFill>
                  <a:srgbClr val="41B6A6"/>
                </a:solidFill>
                <a:latin typeface="Aller Light" pitchFamily="34" charset="0"/>
                <a:ea typeface="Allerta"/>
                <a:cs typeface="Allerta"/>
              </a:rPr>
              <a:t>CedScherer</a:t>
            </a:r>
            <a:endParaRPr lang="es-AR" sz="1600" b="1" dirty="0">
              <a:solidFill>
                <a:srgbClr val="41B6A6"/>
              </a:solidFill>
              <a:latin typeface="Aller Light" pitchFamily="34" charset="0"/>
              <a:ea typeface="Allerta"/>
              <a:cs typeface="Allerta"/>
            </a:endParaRPr>
          </a:p>
          <a:p>
            <a:pPr>
              <a:lnSpc>
                <a:spcPct val="200000"/>
              </a:lnSpc>
            </a:pPr>
            <a:r>
              <a:rPr lang="es-ES" sz="1600" b="1" dirty="0" smtClean="0">
                <a:solidFill>
                  <a:srgbClr val="41B6A6"/>
                </a:solidFill>
                <a:latin typeface="Aller Light" pitchFamily="34" charset="0"/>
                <a:ea typeface="Allerta"/>
                <a:cs typeface="Allerta"/>
              </a:rPr>
              <a:t>  @ </a:t>
            </a:r>
            <a:r>
              <a:rPr lang="es-ES" sz="1600" b="1" dirty="0" err="1" smtClean="0">
                <a:solidFill>
                  <a:srgbClr val="41B6A6"/>
                </a:solidFill>
                <a:latin typeface="Aller Light" pitchFamily="34" charset="0"/>
                <a:ea typeface="Allerta"/>
                <a:cs typeface="Allerta"/>
              </a:rPr>
              <a:t>jbkunst</a:t>
            </a:r>
            <a:endParaRPr lang="es-ES" sz="1600" b="1" dirty="0" smtClean="0">
              <a:solidFill>
                <a:srgbClr val="41B6A6"/>
              </a:solidFill>
              <a:latin typeface="Aller Light" pitchFamily="34" charset="0"/>
              <a:ea typeface="Allerta"/>
              <a:cs typeface="Allerta"/>
            </a:endParaRPr>
          </a:p>
        </p:txBody>
      </p:sp>
      <p:sp>
        <p:nvSpPr>
          <p:cNvPr id="6" name="Rectángulo 5"/>
          <p:cNvSpPr/>
          <p:nvPr/>
        </p:nvSpPr>
        <p:spPr>
          <a:xfrm>
            <a:off x="5797418" y="2865422"/>
            <a:ext cx="1893563" cy="1569660"/>
          </a:xfrm>
          <a:prstGeom prst="rect">
            <a:avLst/>
          </a:prstGeom>
        </p:spPr>
        <p:txBody>
          <a:bodyPr wrap="square">
            <a:spAutoFit/>
          </a:bodyPr>
          <a:lstStyle/>
          <a:p>
            <a:pPr>
              <a:lnSpc>
                <a:spcPct val="200000"/>
              </a:lnSpc>
            </a:pPr>
            <a:r>
              <a:rPr lang="es-ES" sz="1600" b="1" dirty="0" smtClean="0">
                <a:solidFill>
                  <a:srgbClr val="41B6A6"/>
                </a:solidFill>
                <a:latin typeface="Aller Light" pitchFamily="34" charset="0"/>
                <a:ea typeface="Allerta"/>
                <a:cs typeface="Allerta"/>
              </a:rPr>
              <a:t>@</a:t>
            </a:r>
            <a:endParaRPr lang="es-ES" sz="1600" b="1" dirty="0" smtClean="0">
              <a:solidFill>
                <a:srgbClr val="41B6A6"/>
              </a:solidFill>
              <a:latin typeface="Aller Light" pitchFamily="34" charset="0"/>
              <a:ea typeface="Allerta"/>
              <a:cs typeface="Allerta"/>
            </a:endParaRPr>
          </a:p>
          <a:p>
            <a:pPr>
              <a:lnSpc>
                <a:spcPct val="200000"/>
              </a:lnSpc>
            </a:pPr>
            <a:endParaRPr lang="es-AR" sz="1600" b="1" dirty="0" smtClean="0">
              <a:solidFill>
                <a:srgbClr val="41B6A6"/>
              </a:solidFill>
              <a:latin typeface="Aller Light" pitchFamily="34" charset="0"/>
              <a:ea typeface="Allerta"/>
              <a:cs typeface="Allerta"/>
            </a:endParaRPr>
          </a:p>
          <a:p>
            <a:pPr>
              <a:lnSpc>
                <a:spcPct val="200000"/>
              </a:lnSpc>
            </a:pPr>
            <a:r>
              <a:rPr lang="es-AR" sz="1600" b="1" dirty="0" smtClean="0">
                <a:solidFill>
                  <a:srgbClr val="41B6A6"/>
                </a:solidFill>
                <a:latin typeface="Aller Light" pitchFamily="34" charset="0"/>
                <a:ea typeface="Allerta"/>
                <a:cs typeface="Allerta"/>
              </a:rPr>
              <a:t>@</a:t>
            </a:r>
            <a:r>
              <a:rPr lang="es-AR" sz="1600" b="1" dirty="0" err="1" smtClean="0">
                <a:solidFill>
                  <a:srgbClr val="41B6A6"/>
                </a:solidFill>
                <a:latin typeface="Aller Light" pitchFamily="34" charset="0"/>
                <a:ea typeface="Allerta"/>
                <a:cs typeface="Allerta"/>
              </a:rPr>
              <a:t>W_R_Chase</a:t>
            </a:r>
            <a:endParaRPr lang="es-AR" sz="1600" b="1" dirty="0">
              <a:solidFill>
                <a:srgbClr val="41B6A6"/>
              </a:solidFill>
              <a:latin typeface="Aller Light" pitchFamily="34" charset="0"/>
              <a:ea typeface="Allerta"/>
              <a:cs typeface="Allerta"/>
            </a:endParaRPr>
          </a:p>
        </p:txBody>
      </p:sp>
      <p:pic>
        <p:nvPicPr>
          <p:cNvPr id="12"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7" name="Google Shape;69;p16"/>
          <p:cNvSpPr txBox="1">
            <a:spLocks/>
          </p:cNvSpPr>
          <p:nvPr/>
        </p:nvSpPr>
        <p:spPr>
          <a:xfrm>
            <a:off x="321639" y="448931"/>
            <a:ext cx="8354049" cy="500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¿Cómo visualizar y no frustrarse </a:t>
            </a:r>
            <a:r>
              <a:rPr lang="es-ES" sz="3200" dirty="0" smtClean="0">
                <a:solidFill>
                  <a:srgbClr val="2C204D"/>
                </a:solidFill>
                <a:latin typeface="Aller" panose="020B0503030302020204" pitchFamily="34" charset="0"/>
                <a:ea typeface="Allerta"/>
                <a:cs typeface="Allerta"/>
              </a:rPr>
              <a:t>en el intento?</a:t>
            </a:r>
          </a:p>
        </p:txBody>
      </p:sp>
      <p:pic>
        <p:nvPicPr>
          <p:cNvPr id="8" name="Picture 18" descr="Image result for twitter logo"/>
          <p:cNvPicPr>
            <a:picLocks noChangeAspect="1" noChangeArrowheads="1"/>
          </p:cNvPicPr>
          <p:nvPr/>
        </p:nvPicPr>
        <p:blipFill>
          <a:blip r:embed="rId4"/>
          <a:srcRect/>
          <a:stretch>
            <a:fillRect/>
          </a:stretch>
        </p:blipFill>
        <p:spPr bwMode="auto">
          <a:xfrm>
            <a:off x="4081661" y="3022167"/>
            <a:ext cx="1113373" cy="1113373"/>
          </a:xfrm>
          <a:prstGeom prst="rect">
            <a:avLst/>
          </a:prstGeom>
          <a:noFill/>
        </p:spPr>
      </p:pic>
    </p:spTree>
    <p:extLst>
      <p:ext uri="{BB962C8B-B14F-4D97-AF65-F5344CB8AC3E}">
        <p14:creationId xmlns:p14="http://schemas.microsoft.com/office/powerpoint/2010/main" val="3587324523"/>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4880403" y="2033758"/>
            <a:ext cx="3644619" cy="822884"/>
          </a:xfrm>
        </p:spPr>
        <p:txBody>
          <a:bodyPr/>
          <a:lstStyle/>
          <a:p>
            <a:pPr marL="114300" indent="0" algn="ctr">
              <a:lnSpc>
                <a:spcPct val="150000"/>
              </a:lnSpc>
              <a:spcAft>
                <a:spcPts val="750"/>
              </a:spcAft>
              <a:buNone/>
            </a:pPr>
            <a:r>
              <a:rPr lang="es-ES" dirty="0" smtClean="0">
                <a:solidFill>
                  <a:srgbClr val="2C204D"/>
                </a:solidFill>
                <a:latin typeface="Aller" panose="020B0503030302020204" pitchFamily="34" charset="0"/>
                <a:ea typeface="Calibri" panose="020F0502020204030204" pitchFamily="34" charset="0"/>
              </a:rPr>
              <a:t>Blogs con mucho para aprender</a:t>
            </a:r>
            <a:endParaRPr lang="es-ES" dirty="0">
              <a:solidFill>
                <a:srgbClr val="2C204D"/>
              </a:solidFill>
              <a:latin typeface="Aller" panose="020B0503030302020204" pitchFamily="34" charset="0"/>
              <a:ea typeface="Calibri" panose="020F0502020204030204" pitchFamily="34" charset="0"/>
            </a:endParaRPr>
          </a:p>
        </p:txBody>
      </p:sp>
      <p:sp>
        <p:nvSpPr>
          <p:cNvPr id="10" name="Rectángulo 9"/>
          <p:cNvSpPr/>
          <p:nvPr/>
        </p:nvSpPr>
        <p:spPr>
          <a:xfrm>
            <a:off x="4880403" y="2856642"/>
            <a:ext cx="4149969" cy="369332"/>
          </a:xfrm>
          <a:prstGeom prst="rect">
            <a:avLst/>
          </a:prstGeom>
        </p:spPr>
        <p:txBody>
          <a:bodyPr wrap="square">
            <a:spAutoFit/>
          </a:bodyPr>
          <a:lstStyle/>
          <a:p>
            <a:r>
              <a:rPr lang="es-AR" sz="1800" b="1" dirty="0">
                <a:solidFill>
                  <a:srgbClr val="41B6A6"/>
                </a:solidFill>
                <a:latin typeface="Aller" panose="020B0503030302020204" pitchFamily="34" charset="0"/>
                <a:ea typeface="Allerta"/>
                <a:cs typeface="Allerta"/>
                <a:hlinkClick r:id="rId2"/>
              </a:rPr>
              <a:t>https://cedricscherer.netlify.com</a:t>
            </a:r>
            <a:r>
              <a:rPr lang="es-AR" dirty="0">
                <a:solidFill>
                  <a:srgbClr val="41B6A6"/>
                </a:solidFill>
                <a:hlinkClick r:id="rId2"/>
              </a:rPr>
              <a:t>/</a:t>
            </a:r>
            <a:endParaRPr lang="es-AR" dirty="0">
              <a:solidFill>
                <a:srgbClr val="41B6A6"/>
              </a:solidFill>
            </a:endParaRPr>
          </a:p>
        </p:txBody>
      </p:sp>
      <p:pic>
        <p:nvPicPr>
          <p:cNvPr id="5" name="Imagen 4"/>
          <p:cNvPicPr>
            <a:picLocks noChangeAspect="1"/>
          </p:cNvPicPr>
          <p:nvPr/>
        </p:nvPicPr>
        <p:blipFill>
          <a:blip r:embed="rId3"/>
          <a:stretch>
            <a:fillRect/>
          </a:stretch>
        </p:blipFill>
        <p:spPr>
          <a:xfrm>
            <a:off x="939301" y="1978318"/>
            <a:ext cx="3559362" cy="2846932"/>
          </a:xfrm>
          <a:prstGeom prst="rect">
            <a:avLst/>
          </a:prstGeom>
        </p:spPr>
      </p:pic>
      <p:pic>
        <p:nvPicPr>
          <p:cNvPr id="7"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21639" y="448931"/>
            <a:ext cx="8354049" cy="500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200" dirty="0">
                <a:solidFill>
                  <a:srgbClr val="2C204D"/>
                </a:solidFill>
                <a:latin typeface="Aller" panose="020B0503030302020204" pitchFamily="34" charset="0"/>
                <a:ea typeface="Allerta"/>
                <a:cs typeface="Allerta"/>
              </a:rPr>
              <a:t>¿Cómo visualizar y no frustrarse </a:t>
            </a:r>
            <a:r>
              <a:rPr lang="es-ES" sz="3200" dirty="0" smtClean="0">
                <a:solidFill>
                  <a:srgbClr val="2C204D"/>
                </a:solidFill>
                <a:latin typeface="Aller" panose="020B0503030302020204" pitchFamily="34" charset="0"/>
                <a:ea typeface="Allerta"/>
                <a:cs typeface="Allerta"/>
              </a:rPr>
              <a:t>en el intento?</a:t>
            </a:r>
          </a:p>
        </p:txBody>
      </p:sp>
    </p:spTree>
    <p:extLst>
      <p:ext uri="{BB962C8B-B14F-4D97-AF65-F5344CB8AC3E}">
        <p14:creationId xmlns:p14="http://schemas.microsoft.com/office/powerpoint/2010/main" val="2049442862"/>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60439" y="2204465"/>
            <a:ext cx="3422491" cy="1619203"/>
          </a:xfrm>
          <a:prstGeom prst="rect">
            <a:avLst/>
          </a:prstGeom>
          <a:ln>
            <a:noFill/>
          </a:ln>
          <a:effectLst>
            <a:outerShdw blurRad="292100" dist="139700" dir="2700000" algn="tl" rotWithShape="0">
              <a:srgbClr val="333333">
                <a:alpha val="65000"/>
              </a:srgbClr>
            </a:outerShdw>
          </a:effectLst>
        </p:spPr>
      </p:pic>
      <p:sp>
        <p:nvSpPr>
          <p:cNvPr id="5" name="Rectángulo 4"/>
          <p:cNvSpPr/>
          <p:nvPr/>
        </p:nvSpPr>
        <p:spPr>
          <a:xfrm>
            <a:off x="736203" y="1520679"/>
            <a:ext cx="3870965" cy="369332"/>
          </a:xfrm>
          <a:prstGeom prst="rect">
            <a:avLst/>
          </a:prstGeom>
        </p:spPr>
        <p:txBody>
          <a:bodyPr wrap="square">
            <a:spAutoFit/>
          </a:bodyPr>
          <a:lstStyle/>
          <a:p>
            <a:pPr algn="ctr"/>
            <a:r>
              <a:rPr lang="en-US" sz="1800" b="1" dirty="0" smtClean="0">
                <a:solidFill>
                  <a:srgbClr val="41B6A6"/>
                </a:solidFill>
                <a:latin typeface="Aller" panose="020B0503030302020204" pitchFamily="34" charset="0"/>
                <a:ea typeface="Allerta"/>
                <a:cs typeface="Allerta"/>
                <a:hlinkClick r:id="rId3"/>
              </a:rPr>
              <a:t>https://www.data-to-viz.com</a:t>
            </a:r>
            <a:r>
              <a:rPr lang="en-US" sz="1800" dirty="0">
                <a:solidFill>
                  <a:srgbClr val="92D050"/>
                </a:solidFill>
                <a:hlinkClick r:id="rId3"/>
              </a:rPr>
              <a:t>/</a:t>
            </a:r>
            <a:endParaRPr lang="en-US" sz="1800" dirty="0">
              <a:solidFill>
                <a:srgbClr val="92D050"/>
              </a:solidFill>
            </a:endParaRPr>
          </a:p>
        </p:txBody>
      </p:sp>
      <p:pic>
        <p:nvPicPr>
          <p:cNvPr id="9" name="Imagen 8"/>
          <p:cNvPicPr>
            <a:picLocks noChangeAspect="1"/>
          </p:cNvPicPr>
          <p:nvPr/>
        </p:nvPicPr>
        <p:blipFill>
          <a:blip r:embed="rId4"/>
          <a:stretch>
            <a:fillRect/>
          </a:stretch>
        </p:blipFill>
        <p:spPr>
          <a:xfrm>
            <a:off x="5311641" y="1974301"/>
            <a:ext cx="2929059" cy="2163177"/>
          </a:xfrm>
          <a:prstGeom prst="rect">
            <a:avLst/>
          </a:prstGeom>
          <a:ln>
            <a:noFill/>
          </a:ln>
          <a:effectLst>
            <a:outerShdw blurRad="292100" dist="139700" dir="2700000" algn="tl" rotWithShape="0">
              <a:srgbClr val="333333">
                <a:alpha val="65000"/>
              </a:srgbClr>
            </a:outerShdw>
          </a:effectLst>
        </p:spPr>
      </p:pic>
      <p:sp>
        <p:nvSpPr>
          <p:cNvPr id="10" name="Rectángulo 9"/>
          <p:cNvSpPr/>
          <p:nvPr/>
        </p:nvSpPr>
        <p:spPr>
          <a:xfrm>
            <a:off x="5366116" y="1329507"/>
            <a:ext cx="3203121" cy="369332"/>
          </a:xfrm>
          <a:prstGeom prst="rect">
            <a:avLst/>
          </a:prstGeom>
        </p:spPr>
        <p:txBody>
          <a:bodyPr wrap="square">
            <a:spAutoFit/>
          </a:bodyPr>
          <a:lstStyle/>
          <a:p>
            <a:r>
              <a:rPr lang="en-US" sz="1800" b="1" dirty="0">
                <a:solidFill>
                  <a:srgbClr val="41B6A6"/>
                </a:solidFill>
                <a:latin typeface="Aller" panose="020B0503030302020204" pitchFamily="34" charset="0"/>
                <a:ea typeface="Allerta"/>
                <a:cs typeface="Allerta"/>
                <a:hlinkClick r:id="rId5"/>
              </a:rPr>
              <a:t>http://jkunst.com/blog/</a:t>
            </a:r>
            <a:endParaRPr lang="en-US" sz="1800" b="1" dirty="0">
              <a:solidFill>
                <a:srgbClr val="41B6A6"/>
              </a:solidFill>
              <a:latin typeface="Aller" panose="020B0503030302020204" pitchFamily="34" charset="0"/>
              <a:ea typeface="Allerta"/>
              <a:cs typeface="Allerta"/>
            </a:endParaRPr>
          </a:p>
        </p:txBody>
      </p:sp>
      <p:pic>
        <p:nvPicPr>
          <p:cNvPr id="12" name="Google Shape;72;p16"/>
          <p:cNvPicPr preferRelativeResize="0"/>
          <p:nvPr/>
        </p:nvPicPr>
        <p:blipFill>
          <a:blip r:embed="rId6">
            <a:alphaModFix/>
          </a:blip>
          <a:stretch>
            <a:fillRect/>
          </a:stretch>
        </p:blipFill>
        <p:spPr>
          <a:xfrm>
            <a:off x="8068875" y="4287500"/>
            <a:ext cx="1000725" cy="786900"/>
          </a:xfrm>
          <a:prstGeom prst="rect">
            <a:avLst/>
          </a:prstGeom>
          <a:noFill/>
          <a:ln>
            <a:noFill/>
          </a:ln>
        </p:spPr>
      </p:pic>
      <p:sp>
        <p:nvSpPr>
          <p:cNvPr id="14" name="Google Shape;69;p16"/>
          <p:cNvSpPr txBox="1">
            <a:spLocks/>
          </p:cNvSpPr>
          <p:nvPr/>
        </p:nvSpPr>
        <p:spPr>
          <a:xfrm>
            <a:off x="321639" y="469652"/>
            <a:ext cx="8354049" cy="500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000" dirty="0">
                <a:solidFill>
                  <a:srgbClr val="2C204D"/>
                </a:solidFill>
                <a:latin typeface="Aller" panose="020B0503030302020204" pitchFamily="34" charset="0"/>
                <a:ea typeface="Allerta"/>
                <a:cs typeface="Allerta"/>
              </a:rPr>
              <a:t>¿Cómo visualizar y no frustrarse </a:t>
            </a:r>
            <a:r>
              <a:rPr lang="es-ES" sz="3000" dirty="0" smtClean="0">
                <a:solidFill>
                  <a:srgbClr val="2C204D"/>
                </a:solidFill>
                <a:latin typeface="Aller" panose="020B0503030302020204" pitchFamily="34" charset="0"/>
                <a:ea typeface="Allerta"/>
                <a:cs typeface="Allerta"/>
              </a:rPr>
              <a:t>en el intento?</a:t>
            </a:r>
          </a:p>
          <a:p>
            <a:pPr lvl="0">
              <a:lnSpc>
                <a:spcPct val="115000"/>
              </a:lnSpc>
            </a:pPr>
            <a:endParaRPr lang="es-ES" sz="1800" dirty="0" smtClean="0">
              <a:solidFill>
                <a:srgbClr val="41B6A6"/>
              </a:solidFill>
              <a:latin typeface="Aller" panose="020B0503030302020204" pitchFamily="34" charset="0"/>
              <a:ea typeface="Allerta"/>
              <a:cs typeface="Allerta"/>
              <a:sym typeface="Allerta"/>
            </a:endParaRPr>
          </a:p>
          <a:p>
            <a:pPr lvl="0">
              <a:lnSpc>
                <a:spcPct val="115000"/>
              </a:lnSpc>
            </a:pPr>
            <a:endParaRPr lang="es-ES" sz="3200" dirty="0">
              <a:solidFill>
                <a:srgbClr val="41B6A6"/>
              </a:solidFill>
              <a:latin typeface="Aller" panose="020B0503030302020204" pitchFamily="34" charset="0"/>
              <a:ea typeface="Allerta"/>
              <a:cs typeface="Allerta"/>
              <a:sym typeface="Allerta"/>
            </a:endParaRPr>
          </a:p>
          <a:p>
            <a:pPr lvl="0">
              <a:lnSpc>
                <a:spcPct val="115000"/>
              </a:lnSpc>
            </a:pPr>
            <a:endParaRPr lang="es-MX" sz="3600" i="1" dirty="0">
              <a:solidFill>
                <a:srgbClr val="2C204D"/>
              </a:solidFill>
              <a:latin typeface="Aller" panose="020B0503030302020204" pitchFamily="34" charset="0"/>
              <a:ea typeface="Allerta"/>
              <a:cs typeface="Allerta"/>
              <a:sym typeface="Allerta"/>
            </a:endParaRPr>
          </a:p>
        </p:txBody>
      </p:sp>
    </p:spTree>
    <p:extLst>
      <p:ext uri="{BB962C8B-B14F-4D97-AF65-F5344CB8AC3E}">
        <p14:creationId xmlns:p14="http://schemas.microsoft.com/office/powerpoint/2010/main" val="3452482396"/>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pic>
        <p:nvPicPr>
          <p:cNvPr id="5" name="Picture 2" descr="https://lh5.googleusercontent.com/_JVfuSYAsHK7rr7eNrjhizK-iidCW0PlGPni6nPyHmZrbUAAzCsVs-D0RQpzPTWdhyfs4B6VyIF2VYpPOKFmcd8Aa4uipdJUNRTl9s7sl-Yb09BB8QBikcf1rrHCMnttTVVa4wv5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1450" y="1339540"/>
            <a:ext cx="2017548" cy="233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53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BCFB0"/>
        </a:solidFill>
        <a:effectLst/>
      </p:bgPr>
    </p:bg>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03238" y="1137957"/>
            <a:ext cx="7776465" cy="3759607"/>
          </a:xfrm>
        </p:spPr>
        <p:txBody>
          <a:bodyPr/>
          <a:lstStyle/>
          <a:p>
            <a:pPr marL="0" indent="0" algn="ctr">
              <a:lnSpc>
                <a:spcPct val="150000"/>
              </a:lnSpc>
              <a:spcBef>
                <a:spcPts val="750"/>
              </a:spcBef>
              <a:buClrTx/>
              <a:buSzTx/>
              <a:buNone/>
            </a:pPr>
            <a:r>
              <a:rPr lang="es-ES" sz="2400" kern="1200" dirty="0">
                <a:solidFill>
                  <a:srgbClr val="2C204D"/>
                </a:solidFill>
                <a:latin typeface="Calibri" panose="020F0502020204030204"/>
              </a:rPr>
              <a:t>ggplot2  </a:t>
            </a:r>
            <a:r>
              <a:rPr lang="es-ES" sz="2400" kern="1200" dirty="0" smtClean="0">
                <a:solidFill>
                  <a:srgbClr val="2C204D"/>
                </a:solidFill>
                <a:latin typeface="Calibri" panose="020F0502020204030204"/>
              </a:rPr>
              <a:t>es </a:t>
            </a:r>
            <a:r>
              <a:rPr lang="es-ES" sz="2400" kern="1200" dirty="0">
                <a:solidFill>
                  <a:srgbClr val="2C204D"/>
                </a:solidFill>
                <a:latin typeface="Calibri" panose="020F0502020204030204"/>
              </a:rPr>
              <a:t>uno de los paquetes más populares para visualización de datos dentro de la comunidad R. </a:t>
            </a:r>
          </a:p>
          <a:p>
            <a:pPr marL="0" indent="0" algn="ctr">
              <a:lnSpc>
                <a:spcPct val="150000"/>
              </a:lnSpc>
              <a:spcBef>
                <a:spcPts val="750"/>
              </a:spcBef>
              <a:buClrTx/>
              <a:buSzTx/>
              <a:buNone/>
            </a:pPr>
            <a:r>
              <a:rPr lang="es-ES" sz="2400" kern="1200" dirty="0">
                <a:solidFill>
                  <a:srgbClr val="2C204D"/>
                </a:solidFill>
                <a:latin typeface="Calibri" panose="020F0502020204030204"/>
              </a:rPr>
              <a:t>Fue desarrollado por  </a:t>
            </a:r>
            <a:r>
              <a:rPr lang="es-ES" sz="2400" kern="1200" dirty="0" err="1">
                <a:solidFill>
                  <a:srgbClr val="2C204D"/>
                </a:solidFill>
                <a:latin typeface="Calibri" panose="020F0502020204030204"/>
              </a:rPr>
              <a:t>Hadley</a:t>
            </a:r>
            <a:r>
              <a:rPr lang="es-ES" sz="2400" kern="1200" dirty="0">
                <a:solidFill>
                  <a:srgbClr val="2C204D"/>
                </a:solidFill>
                <a:latin typeface="Calibri" panose="020F0502020204030204"/>
              </a:rPr>
              <a:t> </a:t>
            </a:r>
            <a:r>
              <a:rPr lang="es-ES" sz="2400" kern="1200" dirty="0" err="1">
                <a:solidFill>
                  <a:srgbClr val="2C204D"/>
                </a:solidFill>
                <a:latin typeface="Calibri" panose="020F0502020204030204"/>
              </a:rPr>
              <a:t>Wickham</a:t>
            </a:r>
            <a:r>
              <a:rPr lang="es-ES" sz="2400" kern="1200" dirty="0">
                <a:solidFill>
                  <a:srgbClr val="2C204D"/>
                </a:solidFill>
                <a:latin typeface="Calibri" panose="020F0502020204030204"/>
              </a:rPr>
              <a:t>.</a:t>
            </a:r>
          </a:p>
          <a:p>
            <a:pPr marL="0" indent="0" algn="ctr">
              <a:lnSpc>
                <a:spcPct val="150000"/>
              </a:lnSpc>
              <a:spcBef>
                <a:spcPts val="750"/>
              </a:spcBef>
              <a:buClrTx/>
              <a:buSzTx/>
              <a:buNone/>
            </a:pPr>
            <a:r>
              <a:rPr lang="es-AR" sz="2400" kern="1200" dirty="0">
                <a:solidFill>
                  <a:srgbClr val="2C204D"/>
                </a:solidFill>
                <a:latin typeface="Calibri" panose="020F0502020204030204"/>
              </a:rPr>
              <a:t>Es parte de un conjunto de paquetes que tiene foco en la ciencia de datos llamado </a:t>
            </a:r>
            <a:r>
              <a:rPr lang="es-AR" sz="2400" i="1" kern="1200" dirty="0" err="1">
                <a:solidFill>
                  <a:srgbClr val="2C204D"/>
                </a:solidFill>
                <a:latin typeface="Calibri" panose="020F0502020204030204"/>
              </a:rPr>
              <a:t>Tidyverse</a:t>
            </a:r>
            <a:r>
              <a:rPr lang="es-AR" sz="2400" kern="1200" dirty="0">
                <a:solidFill>
                  <a:srgbClr val="2C204D"/>
                </a:solidFill>
                <a:latin typeface="Calibri" panose="020F0502020204030204"/>
              </a:rPr>
              <a:t>. </a:t>
            </a:r>
            <a:endParaRPr lang="es-ES" sz="2400" kern="1200" dirty="0">
              <a:solidFill>
                <a:srgbClr val="2C204D"/>
              </a:solidFill>
              <a:latin typeface="Calibri" panose="020F0502020204030204"/>
            </a:endParaRPr>
          </a:p>
          <a:p>
            <a:pPr marL="171450" indent="-171450">
              <a:lnSpc>
                <a:spcPct val="150000"/>
              </a:lnSpc>
              <a:spcBef>
                <a:spcPts val="750"/>
              </a:spcBef>
              <a:buClrTx/>
              <a:buSzTx/>
              <a:buFont typeface="Arial" panose="020B0604020202020204" pitchFamily="34" charset="0"/>
              <a:buChar char="•"/>
            </a:pPr>
            <a:endParaRPr lang="es-ES" sz="2400" kern="1200" dirty="0">
              <a:solidFill>
                <a:srgbClr val="2C204D"/>
              </a:solidFill>
              <a:latin typeface="Calibri" panose="020F0502020204030204"/>
              <a:ea typeface="+mn-ea"/>
              <a:cs typeface="+mn-cs"/>
            </a:endParaRPr>
          </a:p>
          <a:p>
            <a:endParaRPr lang="es-AR" dirty="0"/>
          </a:p>
        </p:txBody>
      </p:sp>
      <p:pic>
        <p:nvPicPr>
          <p:cNvPr id="4" name="Picture 2" descr="https://lh5.googleusercontent.com/_JVfuSYAsHK7rr7eNrjhizK-iidCW0PlGPni6nPyHmZrbUAAzCsVs-D0RQpzPTWdhyfs4B6VyIF2VYpPOKFmcd8Aa4uipdJUNRTl9s7sl-Yb09BB8QBikcf1rrHCMnttTVVa4wv5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9563" y="80336"/>
            <a:ext cx="900931" cy="104318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para tidyver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1808" y="80336"/>
            <a:ext cx="928616" cy="107206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9;p16"/>
          <p:cNvSpPr txBox="1">
            <a:spLocks/>
          </p:cNvSpPr>
          <p:nvPr/>
        </p:nvSpPr>
        <p:spPr>
          <a:xfrm>
            <a:off x="250513" y="4440403"/>
            <a:ext cx="8354049" cy="500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endParaRPr lang="es-ES" sz="3000" dirty="0" smtClean="0">
              <a:solidFill>
                <a:srgbClr val="2C204D"/>
              </a:solidFill>
              <a:latin typeface="Aller" panose="020B0503030302020204" pitchFamily="34" charset="0"/>
              <a:ea typeface="Allerta"/>
              <a:cs typeface="Allerta"/>
            </a:endParaRPr>
          </a:p>
          <a:p>
            <a:pPr lvl="0">
              <a:lnSpc>
                <a:spcPct val="115000"/>
              </a:lnSpc>
            </a:pPr>
            <a:endParaRPr lang="es-ES" sz="3200" dirty="0">
              <a:solidFill>
                <a:srgbClr val="41B6A6"/>
              </a:solidFill>
              <a:latin typeface="Aller" panose="020B0503030302020204" pitchFamily="34" charset="0"/>
              <a:ea typeface="Allerta"/>
              <a:cs typeface="Allerta"/>
              <a:sym typeface="Allerta"/>
            </a:endParaRPr>
          </a:p>
          <a:p>
            <a:pPr lvl="0">
              <a:lnSpc>
                <a:spcPct val="115000"/>
              </a:lnSpc>
            </a:pPr>
            <a:endParaRPr lang="es-MX" sz="3600" dirty="0">
              <a:solidFill>
                <a:srgbClr val="2C204D"/>
              </a:solidFill>
              <a:latin typeface="Aller" panose="020B0503030302020204" pitchFamily="34" charset="0"/>
              <a:ea typeface="Allerta"/>
              <a:cs typeface="Allerta"/>
              <a:sym typeface="Allerta"/>
            </a:endParaRPr>
          </a:p>
        </p:txBody>
      </p:sp>
      <p:sp>
        <p:nvSpPr>
          <p:cNvPr id="9" name="Google Shape;69;p16"/>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pPr>
            <a:r>
              <a:rPr lang="es-ES" sz="3600" dirty="0">
                <a:solidFill>
                  <a:srgbClr val="2C204D"/>
                </a:solidFill>
                <a:latin typeface="Aller Light" pitchFamily="34" charset="0"/>
                <a:ea typeface="Allerta"/>
                <a:cs typeface="Allerta"/>
              </a:rPr>
              <a:t>El paquete </a:t>
            </a:r>
            <a:r>
              <a:rPr lang="es-ES" sz="3600" dirty="0">
                <a:solidFill>
                  <a:srgbClr val="2C204D"/>
                </a:solidFill>
                <a:latin typeface="Aller" pitchFamily="34" charset="0"/>
                <a:ea typeface="Allerta"/>
                <a:cs typeface="Allerta"/>
              </a:rPr>
              <a:t>ggplot2</a:t>
            </a:r>
            <a:endParaRPr lang="es-MX" sz="2400" dirty="0">
              <a:solidFill>
                <a:srgbClr val="2C204D"/>
              </a:solidFill>
              <a:latin typeface="Aller" pitchFamily="34" charset="0"/>
              <a:ea typeface="Allerta"/>
              <a:cs typeface="Allerta"/>
              <a:sym typeface="Allerta"/>
            </a:endParaRPr>
          </a:p>
        </p:txBody>
      </p:sp>
    </p:spTree>
    <p:extLst>
      <p:ext uri="{BB962C8B-B14F-4D97-AF65-F5344CB8AC3E}">
        <p14:creationId xmlns:p14="http://schemas.microsoft.com/office/powerpoint/2010/main" val="57448886"/>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03238" y="2055543"/>
            <a:ext cx="7690922" cy="1997603"/>
          </a:xfrm>
        </p:spPr>
        <p:txBody>
          <a:bodyPr/>
          <a:lstStyle/>
          <a:p>
            <a:pPr marL="114300" indent="0" eaLnBrk="0" fontAlgn="base" hangingPunct="0">
              <a:lnSpc>
                <a:spcPct val="150000"/>
              </a:lnSpc>
              <a:buNone/>
            </a:pPr>
            <a:r>
              <a:rPr lang="es-ES" dirty="0">
                <a:solidFill>
                  <a:srgbClr val="2C204D"/>
                </a:solidFill>
                <a:latin typeface="Aller" panose="020B0503030302020204" pitchFamily="34" charset="0"/>
              </a:rPr>
              <a:t>La Gramática de </a:t>
            </a:r>
            <a:r>
              <a:rPr lang="es-ES" dirty="0" smtClean="0">
                <a:solidFill>
                  <a:srgbClr val="2C204D"/>
                </a:solidFill>
                <a:latin typeface="Aller" panose="020B0503030302020204" pitchFamily="34" charset="0"/>
              </a:rPr>
              <a:t>los gráficos</a:t>
            </a:r>
            <a:r>
              <a:rPr lang="es-ES" dirty="0">
                <a:solidFill>
                  <a:srgbClr val="2C204D"/>
                </a:solidFill>
                <a:latin typeface="Aller" panose="020B0503030302020204" pitchFamily="34" charset="0"/>
              </a:rPr>
              <a:t> nos responde las preguntas:</a:t>
            </a:r>
          </a:p>
          <a:p>
            <a:pPr eaLnBrk="0" fontAlgn="base" hangingPunct="0">
              <a:lnSpc>
                <a:spcPct val="150000"/>
              </a:lnSpc>
            </a:pPr>
            <a:r>
              <a:rPr lang="es-ES" dirty="0">
                <a:solidFill>
                  <a:srgbClr val="2C204D"/>
                </a:solidFill>
                <a:latin typeface="Aller" panose="020B0503030302020204" pitchFamily="34" charset="0"/>
              </a:rPr>
              <a:t>¿Qué es un gráfico?</a:t>
            </a:r>
          </a:p>
          <a:p>
            <a:pPr eaLnBrk="0" fontAlgn="base" hangingPunct="0">
              <a:lnSpc>
                <a:spcPct val="150000"/>
              </a:lnSpc>
            </a:pPr>
            <a:r>
              <a:rPr lang="es-ES" dirty="0">
                <a:solidFill>
                  <a:srgbClr val="2C204D"/>
                </a:solidFill>
                <a:latin typeface="Aller" panose="020B0503030302020204" pitchFamily="34" charset="0"/>
              </a:rPr>
              <a:t>¿</a:t>
            </a:r>
            <a:r>
              <a:rPr lang="es-ES" dirty="0" smtClean="0">
                <a:solidFill>
                  <a:srgbClr val="2C204D"/>
                </a:solidFill>
                <a:latin typeface="Aller" panose="020B0503030302020204" pitchFamily="34" charset="0"/>
              </a:rPr>
              <a:t>Cómo </a:t>
            </a:r>
            <a:r>
              <a:rPr lang="es-ES" dirty="0">
                <a:solidFill>
                  <a:srgbClr val="2C204D"/>
                </a:solidFill>
                <a:latin typeface="Aller" panose="020B0503030302020204" pitchFamily="34" charset="0"/>
              </a:rPr>
              <a:t>describir un gráfico?</a:t>
            </a:r>
          </a:p>
          <a:p>
            <a:pPr eaLnBrk="0" fontAlgn="base" hangingPunct="0">
              <a:lnSpc>
                <a:spcPct val="150000"/>
              </a:lnSpc>
            </a:pPr>
            <a:r>
              <a:rPr lang="es-ES" dirty="0">
                <a:solidFill>
                  <a:srgbClr val="2C204D"/>
                </a:solidFill>
                <a:latin typeface="Aller" panose="020B0503030302020204" pitchFamily="34" charset="0"/>
              </a:rPr>
              <a:t>¿</a:t>
            </a:r>
            <a:r>
              <a:rPr lang="es-ES" dirty="0" smtClean="0">
                <a:solidFill>
                  <a:srgbClr val="2C204D"/>
                </a:solidFill>
                <a:latin typeface="Aller" panose="020B0503030302020204" pitchFamily="34" charset="0"/>
              </a:rPr>
              <a:t>Cómo </a:t>
            </a:r>
            <a:r>
              <a:rPr lang="es-ES" dirty="0">
                <a:solidFill>
                  <a:srgbClr val="2C204D"/>
                </a:solidFill>
                <a:latin typeface="Aller" panose="020B0503030302020204" pitchFamily="34" charset="0"/>
              </a:rPr>
              <a:t>crear un gráfico</a:t>
            </a:r>
            <a:r>
              <a:rPr lang="es-ES" dirty="0" smtClean="0">
                <a:solidFill>
                  <a:srgbClr val="2C204D"/>
                </a:solidFill>
                <a:latin typeface="Aller" panose="020B0503030302020204" pitchFamily="34" charset="0"/>
              </a:rPr>
              <a:t>?</a:t>
            </a:r>
            <a:endParaRPr lang="es-ES" dirty="0">
              <a:solidFill>
                <a:srgbClr val="2C204D"/>
              </a:solidFill>
              <a:latin typeface="Aller" panose="020B0503030302020204" pitchFamily="34" charset="0"/>
            </a:endParaRPr>
          </a:p>
        </p:txBody>
      </p:sp>
      <p:sp>
        <p:nvSpPr>
          <p:cNvPr id="6" name="Google Shape;69;p16"/>
          <p:cNvSpPr txBox="1">
            <a:spLocks/>
          </p:cNvSpPr>
          <p:nvPr/>
        </p:nvSpPr>
        <p:spPr>
          <a:xfrm>
            <a:off x="311700" y="445024"/>
            <a:ext cx="8520600" cy="1383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600" dirty="0">
                <a:solidFill>
                  <a:srgbClr val="2C204D"/>
                </a:solidFill>
                <a:latin typeface="Aller" pitchFamily="34" charset="0"/>
              </a:rPr>
              <a:t>Gramática de gráficos </a:t>
            </a:r>
            <a:r>
              <a:rPr lang="es-ES" sz="3600" dirty="0">
                <a:solidFill>
                  <a:srgbClr val="2C204D"/>
                </a:solidFill>
                <a:latin typeface="Aller Light" pitchFamily="34" charset="0"/>
              </a:rPr>
              <a:t>o </a:t>
            </a:r>
            <a:r>
              <a:rPr lang="es-ES" sz="3600" dirty="0" err="1">
                <a:solidFill>
                  <a:srgbClr val="2C204D"/>
                </a:solidFill>
                <a:latin typeface="Aller Light" pitchFamily="34" charset="0"/>
              </a:rPr>
              <a:t>Grammar</a:t>
            </a:r>
            <a:r>
              <a:rPr lang="es-ES" sz="3600" dirty="0">
                <a:solidFill>
                  <a:srgbClr val="2C204D"/>
                </a:solidFill>
                <a:latin typeface="Aller Light" pitchFamily="34" charset="0"/>
              </a:rPr>
              <a:t> of </a:t>
            </a:r>
            <a:r>
              <a:rPr lang="es-ES" sz="3600" dirty="0" err="1">
                <a:solidFill>
                  <a:srgbClr val="2C204D"/>
                </a:solidFill>
                <a:latin typeface="Aller Light" pitchFamily="34" charset="0"/>
              </a:rPr>
              <a:t>Graphics</a:t>
            </a:r>
            <a:endParaRPr lang="es-MX" sz="3600" dirty="0">
              <a:solidFill>
                <a:srgbClr val="2C204D"/>
              </a:solidFill>
              <a:latin typeface="Aller Light" pitchFamily="34" charset="0"/>
              <a:ea typeface="Allerta"/>
              <a:cs typeface="Allerta"/>
              <a:sym typeface="Allerta"/>
            </a:endParaRPr>
          </a:p>
        </p:txBody>
      </p:sp>
    </p:spTree>
    <p:extLst>
      <p:ext uri="{BB962C8B-B14F-4D97-AF65-F5344CB8AC3E}">
        <p14:creationId xmlns:p14="http://schemas.microsoft.com/office/powerpoint/2010/main" val="2241020159"/>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4551" y="4823943"/>
            <a:ext cx="6749417" cy="639113"/>
          </a:xfrm>
        </p:spPr>
        <p:txBody>
          <a:bodyPr/>
          <a:lstStyle/>
          <a:p>
            <a:pPr>
              <a:lnSpc>
                <a:spcPct val="115000"/>
              </a:lnSpc>
            </a:pPr>
            <a:r>
              <a:rPr lang="es-AR" altLang="es-AR" sz="3600" dirty="0">
                <a:solidFill>
                  <a:srgbClr val="2C204D"/>
                </a:solidFill>
                <a:latin typeface="Aller" pitchFamily="34" charset="0"/>
              </a:rPr>
              <a:t/>
            </a:r>
            <a:br>
              <a:rPr lang="es-AR" altLang="es-AR" sz="3600" dirty="0">
                <a:solidFill>
                  <a:srgbClr val="2C204D"/>
                </a:solidFill>
                <a:latin typeface="Aller" pitchFamily="34" charset="0"/>
              </a:rPr>
            </a:br>
            <a:endParaRPr lang="es-AR" sz="3600" dirty="0">
              <a:solidFill>
                <a:srgbClr val="2C204D"/>
              </a:solidFill>
              <a:latin typeface="Aller" pitchFamily="34" charset="0"/>
            </a:endParaRPr>
          </a:p>
        </p:txBody>
      </p:sp>
      <p:sp>
        <p:nvSpPr>
          <p:cNvPr id="6" name="Google Shape;69;p16"/>
          <p:cNvSpPr txBox="1">
            <a:spLocks/>
          </p:cNvSpPr>
          <p:nvPr/>
        </p:nvSpPr>
        <p:spPr>
          <a:xfrm>
            <a:off x="311700" y="445024"/>
            <a:ext cx="8520600" cy="907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AR" altLang="es-AR" sz="3600" dirty="0">
                <a:solidFill>
                  <a:srgbClr val="2C204D"/>
                </a:solidFill>
                <a:latin typeface="Aller Light" pitchFamily="34" charset="0"/>
              </a:rPr>
              <a:t>¿</a:t>
            </a:r>
            <a:r>
              <a:rPr lang="es-AR" altLang="es-AR" sz="3600" dirty="0">
                <a:solidFill>
                  <a:srgbClr val="2C204D"/>
                </a:solidFill>
                <a:latin typeface="Aller" pitchFamily="34" charset="0"/>
              </a:rPr>
              <a:t>Qué hay atrás </a:t>
            </a:r>
            <a:r>
              <a:rPr lang="es-AR" altLang="es-AR" sz="3600" dirty="0">
                <a:solidFill>
                  <a:srgbClr val="2C204D"/>
                </a:solidFill>
                <a:latin typeface="Aller Light" pitchFamily="34" charset="0"/>
              </a:rPr>
              <a:t>de cada gráfico?</a:t>
            </a:r>
            <a:endParaRPr lang="es-MX" sz="3600" dirty="0">
              <a:solidFill>
                <a:srgbClr val="2C204D"/>
              </a:solidFill>
              <a:latin typeface="Aller Light" pitchFamily="34" charset="0"/>
              <a:ea typeface="Allerta"/>
              <a:cs typeface="Allerta"/>
              <a:sym typeface="Allerta"/>
            </a:endParaRPr>
          </a:p>
        </p:txBody>
      </p:sp>
      <p:sp>
        <p:nvSpPr>
          <p:cNvPr id="7" name="Marcador de texto 2"/>
          <p:cNvSpPr txBox="1">
            <a:spLocks/>
          </p:cNvSpPr>
          <p:nvPr/>
        </p:nvSpPr>
        <p:spPr>
          <a:xfrm>
            <a:off x="321640" y="1674387"/>
            <a:ext cx="8247598" cy="3260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defTabSz="685800" eaLnBrk="0" fontAlgn="base" hangingPunct="0">
              <a:lnSpc>
                <a:spcPct val="150000"/>
              </a:lnSpc>
            </a:pPr>
            <a:r>
              <a:rPr lang="es-AR" altLang="es-AR" sz="2000" kern="1200" dirty="0">
                <a:solidFill>
                  <a:srgbClr val="2C204D"/>
                </a:solidFill>
                <a:latin typeface="Aller Light" pitchFamily="34" charset="0"/>
              </a:rPr>
              <a:t>Cada </a:t>
            </a:r>
            <a:r>
              <a:rPr lang="es-AR" altLang="es-AR" sz="2000" kern="1200" dirty="0">
                <a:solidFill>
                  <a:srgbClr val="2C204D"/>
                </a:solidFill>
                <a:latin typeface="Aller" pitchFamily="34" charset="0"/>
              </a:rPr>
              <a:t>observación</a:t>
            </a:r>
            <a:r>
              <a:rPr lang="es-AR" altLang="es-AR" sz="2000" kern="1200" dirty="0">
                <a:solidFill>
                  <a:srgbClr val="2C204D"/>
                </a:solidFill>
                <a:latin typeface="Aller Light" pitchFamily="34" charset="0"/>
              </a:rPr>
              <a:t> representada como un </a:t>
            </a:r>
            <a:r>
              <a:rPr lang="es-AR" altLang="es-AR" sz="2000" kern="1200" dirty="0">
                <a:solidFill>
                  <a:srgbClr val="2C204D"/>
                </a:solidFill>
                <a:latin typeface="Aller" pitchFamily="34" charset="0"/>
              </a:rPr>
              <a:t>punto</a:t>
            </a:r>
            <a:r>
              <a:rPr lang="es-AR" altLang="es-AR" sz="2000" kern="1200" dirty="0">
                <a:solidFill>
                  <a:srgbClr val="2C204D"/>
                </a:solidFill>
                <a:latin typeface="Aller Light" pitchFamily="34" charset="0"/>
              </a:rPr>
              <a:t> cuya posición está de acuerdo a </a:t>
            </a:r>
            <a:r>
              <a:rPr lang="es-AR" altLang="es-AR" sz="2000" kern="1200" dirty="0">
                <a:solidFill>
                  <a:srgbClr val="2C204D"/>
                </a:solidFill>
                <a:latin typeface="Aller" pitchFamily="34" charset="0"/>
              </a:rPr>
              <a:t>dos variables </a:t>
            </a:r>
            <a:r>
              <a:rPr lang="es-AR" altLang="es-AR" sz="2000" kern="1200" dirty="0">
                <a:solidFill>
                  <a:srgbClr val="2C204D"/>
                </a:solidFill>
                <a:latin typeface="Aller Light" pitchFamily="34" charset="0"/>
              </a:rPr>
              <a:t>(posición horizontal y vertical)</a:t>
            </a:r>
          </a:p>
          <a:p>
            <a:pPr defTabSz="685800" eaLnBrk="0" fontAlgn="base" hangingPunct="0">
              <a:lnSpc>
                <a:spcPct val="150000"/>
              </a:lnSpc>
            </a:pPr>
            <a:r>
              <a:rPr lang="es-AR" altLang="es-AR" sz="2000" kern="1200" dirty="0">
                <a:solidFill>
                  <a:srgbClr val="2C204D"/>
                </a:solidFill>
                <a:latin typeface="Aller Light" pitchFamily="34" charset="0"/>
              </a:rPr>
              <a:t>Cada </a:t>
            </a:r>
            <a:r>
              <a:rPr lang="es-AR" altLang="es-AR" sz="2000" kern="1200" dirty="0">
                <a:solidFill>
                  <a:srgbClr val="2C204D"/>
                </a:solidFill>
                <a:latin typeface="Aller" pitchFamily="34" charset="0"/>
              </a:rPr>
              <a:t>punto tiene tamaño, color y </a:t>
            </a:r>
            <a:r>
              <a:rPr lang="es-AR" altLang="es-AR" sz="2000" kern="1200" dirty="0" smtClean="0">
                <a:solidFill>
                  <a:srgbClr val="2C204D"/>
                </a:solidFill>
                <a:latin typeface="Aller" pitchFamily="34" charset="0"/>
              </a:rPr>
              <a:t>forma, </a:t>
            </a:r>
            <a:r>
              <a:rPr lang="es-AR" altLang="es-AR" sz="2000" kern="1200" dirty="0">
                <a:solidFill>
                  <a:srgbClr val="2C204D"/>
                </a:solidFill>
                <a:latin typeface="Aller Light" pitchFamily="34" charset="0"/>
              </a:rPr>
              <a:t>estos atributos son denominados elementos estéticos </a:t>
            </a:r>
            <a:r>
              <a:rPr lang="es-AR" altLang="es-AR" sz="2000" kern="1200" dirty="0" smtClean="0">
                <a:solidFill>
                  <a:srgbClr val="2C204D"/>
                </a:solidFill>
                <a:latin typeface="Aller Light" pitchFamily="34" charset="0"/>
              </a:rPr>
              <a:t>(en inglés: </a:t>
            </a:r>
            <a:r>
              <a:rPr lang="es-AR" altLang="es-AR" sz="2000" kern="1200" dirty="0" err="1" smtClean="0">
                <a:solidFill>
                  <a:srgbClr val="2C204D"/>
                </a:solidFill>
                <a:latin typeface="Aller Light" pitchFamily="34" charset="0"/>
              </a:rPr>
              <a:t>aesthetics</a:t>
            </a:r>
            <a:r>
              <a:rPr lang="es-AR" altLang="es-AR" sz="2000" kern="1200" dirty="0">
                <a:solidFill>
                  <a:srgbClr val="2C204D"/>
                </a:solidFill>
                <a:latin typeface="Aller Light" pitchFamily="34" charset="0"/>
              </a:rPr>
              <a:t> </a:t>
            </a:r>
            <a:r>
              <a:rPr lang="es-AR" altLang="es-AR" sz="2000" kern="1200" dirty="0" smtClean="0">
                <a:solidFill>
                  <a:srgbClr val="2C204D"/>
                </a:solidFill>
                <a:latin typeface="Aller Light" pitchFamily="34" charset="0"/>
              </a:rPr>
              <a:t>o</a:t>
            </a:r>
            <a:r>
              <a:rPr lang="es-AR" altLang="es-AR" sz="2000" kern="1200" dirty="0">
                <a:solidFill>
                  <a:srgbClr val="2C204D"/>
                </a:solidFill>
                <a:latin typeface="Aller Light" pitchFamily="34" charset="0"/>
              </a:rPr>
              <a:t> aes )</a:t>
            </a:r>
          </a:p>
          <a:p>
            <a:pPr defTabSz="685800" eaLnBrk="0" fontAlgn="base" hangingPunct="0">
              <a:lnSpc>
                <a:spcPct val="150000"/>
              </a:lnSpc>
            </a:pPr>
            <a:r>
              <a:rPr lang="es-AR" altLang="es-AR" sz="2000" kern="1200" dirty="0">
                <a:solidFill>
                  <a:srgbClr val="2C204D"/>
                </a:solidFill>
                <a:latin typeface="Aller Light" pitchFamily="34" charset="0"/>
              </a:rPr>
              <a:t>Los </a:t>
            </a:r>
            <a:r>
              <a:rPr lang="es-AR" altLang="es-AR" sz="2000" kern="1200" dirty="0">
                <a:solidFill>
                  <a:srgbClr val="2C204D"/>
                </a:solidFill>
                <a:latin typeface="Aller" pitchFamily="34" charset="0"/>
              </a:rPr>
              <a:t>aes</a:t>
            </a:r>
            <a:r>
              <a:rPr lang="es-AR" altLang="es-AR" sz="2000" kern="1200" dirty="0">
                <a:solidFill>
                  <a:srgbClr val="2C204D"/>
                </a:solidFill>
                <a:latin typeface="Aller Light" pitchFamily="34" charset="0"/>
              </a:rPr>
              <a:t> son propiedades que pueden ser percibidas en el </a:t>
            </a:r>
            <a:r>
              <a:rPr lang="es-AR" altLang="es-AR" sz="2000" kern="1200" dirty="0" smtClean="0">
                <a:solidFill>
                  <a:srgbClr val="2C204D"/>
                </a:solidFill>
                <a:latin typeface="Aller Light" pitchFamily="34" charset="0"/>
              </a:rPr>
              <a:t>gráfico..</a:t>
            </a:r>
          </a:p>
          <a:p>
            <a:pPr defTabSz="685800" eaLnBrk="0" fontAlgn="base" hangingPunct="0">
              <a:lnSpc>
                <a:spcPct val="150000"/>
              </a:lnSpc>
            </a:pPr>
            <a:r>
              <a:rPr lang="es-AR" altLang="es-AR" sz="2000" kern="1200" dirty="0">
                <a:solidFill>
                  <a:srgbClr val="2C204D"/>
                </a:solidFill>
                <a:latin typeface="Aller Light" pitchFamily="34" charset="0"/>
              </a:rPr>
              <a:t>C</a:t>
            </a:r>
            <a:r>
              <a:rPr lang="es-AR" altLang="es-AR" sz="2000" kern="1200" dirty="0" smtClean="0">
                <a:solidFill>
                  <a:srgbClr val="2C204D"/>
                </a:solidFill>
                <a:latin typeface="Aller Light" pitchFamily="34" charset="0"/>
              </a:rPr>
              <a:t>ada</a:t>
            </a:r>
            <a:r>
              <a:rPr lang="es-AR" altLang="es-AR" sz="2000" kern="1200" dirty="0">
                <a:solidFill>
                  <a:srgbClr val="2C204D"/>
                </a:solidFill>
                <a:latin typeface="Aller" pitchFamily="34" charset="0"/>
              </a:rPr>
              <a:t> aes </a:t>
            </a:r>
            <a:r>
              <a:rPr lang="es-AR" altLang="es-AR" sz="2000" kern="1200" dirty="0">
                <a:solidFill>
                  <a:srgbClr val="2C204D"/>
                </a:solidFill>
                <a:latin typeface="Aller Light" pitchFamily="34" charset="0"/>
              </a:rPr>
              <a:t>puede ser mapeado a una variable o fijado en un valor constante</a:t>
            </a:r>
            <a:endParaRPr lang="es-AR" altLang="es-AR" sz="2000" kern="1200" dirty="0">
              <a:solidFill>
                <a:srgbClr val="2C204D"/>
              </a:solidFill>
              <a:latin typeface="Aller Light" pitchFamily="34" charset="0"/>
            </a:endParaRPr>
          </a:p>
        </p:txBody>
      </p:sp>
    </p:spTree>
    <p:extLst>
      <p:ext uri="{BB962C8B-B14F-4D97-AF65-F5344CB8AC3E}">
        <p14:creationId xmlns:p14="http://schemas.microsoft.com/office/powerpoint/2010/main" val="2623818927"/>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2025" y="422500"/>
            <a:ext cx="5582534" cy="857400"/>
          </a:xfrm>
        </p:spPr>
        <p:txBody>
          <a:bodyPr/>
          <a:lstStyle/>
          <a:p>
            <a:r>
              <a:rPr lang="es-ES" dirty="0">
                <a:solidFill>
                  <a:srgbClr val="88398A"/>
                </a:solidFill>
                <a:latin typeface="Yanone Kaffeesatz"/>
              </a:rPr>
              <a:t>Capas de un gráfico</a:t>
            </a:r>
            <a:r>
              <a:rPr lang="es-ES" dirty="0">
                <a:solidFill>
                  <a:srgbClr val="000000"/>
                </a:solidFill>
                <a:latin typeface="Yanone Kaffeesatz"/>
              </a:rPr>
              <a:t/>
            </a:r>
            <a:br>
              <a:rPr lang="es-ES" dirty="0">
                <a:solidFill>
                  <a:srgbClr val="000000"/>
                </a:solidFill>
                <a:latin typeface="Yanone Kaffeesatz"/>
              </a:rPr>
            </a:br>
            <a:endParaRPr lang="es-AR" dirty="0"/>
          </a:p>
        </p:txBody>
      </p:sp>
      <p:sp>
        <p:nvSpPr>
          <p:cNvPr id="3" name="Marcador de texto 2"/>
          <p:cNvSpPr>
            <a:spLocks noGrp="1"/>
          </p:cNvSpPr>
          <p:nvPr>
            <p:ph type="body" idx="1"/>
          </p:nvPr>
        </p:nvSpPr>
        <p:spPr>
          <a:xfrm>
            <a:off x="692215" y="1074725"/>
            <a:ext cx="7911458" cy="1545646"/>
          </a:xfrm>
        </p:spPr>
        <p:txBody>
          <a:bodyPr/>
          <a:lstStyle/>
          <a:p>
            <a:pPr algn="just">
              <a:lnSpc>
                <a:spcPct val="150000"/>
              </a:lnSpc>
              <a:buSzPct val="80000"/>
              <a:buFont typeface="Wingdings" panose="05000000000000000000" pitchFamily="2" charset="2"/>
              <a:buChar char="§"/>
            </a:pPr>
            <a:r>
              <a:rPr lang="es-ES" dirty="0" smtClean="0">
                <a:solidFill>
                  <a:srgbClr val="000000"/>
                </a:solidFill>
                <a:latin typeface="Droid Serif"/>
              </a:rPr>
              <a:t> Los </a:t>
            </a:r>
            <a:r>
              <a:rPr lang="es-ES" dirty="0">
                <a:solidFill>
                  <a:srgbClr val="000000"/>
                </a:solidFill>
                <a:latin typeface="Droid Serif"/>
              </a:rPr>
              <a:t>datos, mapeos estéticos, objetos geométricos y las transformaciones estadísticas forman una </a:t>
            </a:r>
            <a:r>
              <a:rPr lang="es-ES" b="1" dirty="0" smtClean="0">
                <a:solidFill>
                  <a:srgbClr val="000000"/>
                </a:solidFill>
                <a:latin typeface="Droid Serif"/>
              </a:rPr>
              <a:t>capa.</a:t>
            </a:r>
            <a:endParaRPr lang="es-ES" dirty="0">
              <a:solidFill>
                <a:srgbClr val="000000"/>
              </a:solidFill>
              <a:latin typeface="Droid Serif"/>
            </a:endParaRPr>
          </a:p>
          <a:p>
            <a:pPr algn="just">
              <a:lnSpc>
                <a:spcPct val="150000"/>
              </a:lnSpc>
              <a:buSzPct val="80000"/>
              <a:buFont typeface="Wingdings" panose="05000000000000000000" pitchFamily="2" charset="2"/>
              <a:buChar char="§"/>
            </a:pPr>
            <a:r>
              <a:rPr lang="es-ES" dirty="0" smtClean="0">
                <a:solidFill>
                  <a:srgbClr val="FF0066"/>
                </a:solidFill>
                <a:latin typeface="Droid Serif"/>
              </a:rPr>
              <a:t> Podemos </a:t>
            </a:r>
            <a:r>
              <a:rPr lang="es-ES" dirty="0">
                <a:solidFill>
                  <a:srgbClr val="FF0066"/>
                </a:solidFill>
                <a:latin typeface="Droid Serif"/>
              </a:rPr>
              <a:t>tener un gráfico con muchas </a:t>
            </a:r>
            <a:r>
              <a:rPr lang="es-ES" dirty="0" smtClean="0">
                <a:solidFill>
                  <a:srgbClr val="FF0066"/>
                </a:solidFill>
                <a:latin typeface="Droid Serif"/>
              </a:rPr>
              <a:t>capas.</a:t>
            </a:r>
            <a:endParaRPr lang="es-ES" dirty="0">
              <a:solidFill>
                <a:srgbClr val="FF0066"/>
              </a:solidFill>
              <a:latin typeface="Droid Serif"/>
            </a:endParaRPr>
          </a:p>
          <a:p>
            <a:pPr>
              <a:lnSpc>
                <a:spcPct val="150000"/>
              </a:lnSpc>
            </a:pPr>
            <a:endParaRPr lang="es-AR" dirty="0">
              <a:solidFill>
                <a:srgbClr val="FF0066"/>
              </a:solidFill>
            </a:endParaRPr>
          </a:p>
        </p:txBody>
      </p:sp>
      <p:sp>
        <p:nvSpPr>
          <p:cNvPr id="4" name="CuadroTexto 3"/>
          <p:cNvSpPr txBox="1"/>
          <p:nvPr/>
        </p:nvSpPr>
        <p:spPr>
          <a:xfrm>
            <a:off x="692025" y="2540948"/>
            <a:ext cx="7693439" cy="1754326"/>
          </a:xfrm>
          <a:prstGeom prst="rect">
            <a:avLst/>
          </a:prstGeom>
          <a:noFill/>
        </p:spPr>
        <p:txBody>
          <a:bodyPr wrap="square" rtlCol="0">
            <a:spAutoFit/>
          </a:bodyPr>
          <a:lstStyle/>
          <a:p>
            <a:pPr algn="just">
              <a:lnSpc>
                <a:spcPct val="150000"/>
              </a:lnSpc>
            </a:pPr>
            <a:r>
              <a:rPr lang="es-ES" sz="1800" dirty="0">
                <a:latin typeface="Droid Serif"/>
                <a:ea typeface="Helvetica Neue"/>
                <a:cs typeface="Helvetica Neue"/>
                <a:sym typeface="Helvetica Neue"/>
              </a:rPr>
              <a:t>La gramática de capas define componentes de un gráfico:</a:t>
            </a:r>
          </a:p>
          <a:p>
            <a:pPr marL="257175" indent="-257175" algn="just">
              <a:lnSpc>
                <a:spcPct val="150000"/>
              </a:lnSpc>
              <a:buSzPct val="80000"/>
              <a:buFont typeface="Wingdings" panose="05000000000000000000" pitchFamily="2" charset="2"/>
              <a:buChar char="§"/>
            </a:pPr>
            <a:r>
              <a:rPr lang="es-ES" sz="1800" dirty="0">
                <a:latin typeface="Droid Serif"/>
                <a:ea typeface="Helvetica Neue"/>
                <a:cs typeface="Helvetica Neue"/>
                <a:sym typeface="Helvetica Neue"/>
              </a:rPr>
              <a:t>datos y conjunto de mapeos de variables a elementos estéticos</a:t>
            </a:r>
          </a:p>
          <a:p>
            <a:pPr marL="257175" indent="-257175" algn="just">
              <a:lnSpc>
                <a:spcPct val="150000"/>
              </a:lnSpc>
              <a:buSzPct val="80000"/>
              <a:buFont typeface="Wingdings" panose="05000000000000000000" pitchFamily="2" charset="2"/>
              <a:buChar char="§"/>
            </a:pPr>
            <a:r>
              <a:rPr lang="es-ES" sz="1800" dirty="0">
                <a:latin typeface="Droid Serif"/>
                <a:ea typeface="Helvetica Neue"/>
                <a:cs typeface="Helvetica Neue"/>
                <a:sym typeface="Helvetica Neue"/>
              </a:rPr>
              <a:t>una o más capas, cada capa tiene un elemento geométrico, una transformación estadística y una posición.</a:t>
            </a:r>
          </a:p>
        </p:txBody>
      </p:sp>
    </p:spTree>
    <p:extLst>
      <p:ext uri="{BB962C8B-B14F-4D97-AF65-F5344CB8AC3E}">
        <p14:creationId xmlns:p14="http://schemas.microsoft.com/office/powerpoint/2010/main" val="3261333054"/>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2025" y="422500"/>
            <a:ext cx="6892718" cy="857400"/>
          </a:xfrm>
        </p:spPr>
        <p:txBody>
          <a:bodyPr/>
          <a:lstStyle/>
          <a:p>
            <a:r>
              <a:rPr lang="es-ES" dirty="0">
                <a:solidFill>
                  <a:srgbClr val="88398A"/>
                </a:solidFill>
                <a:latin typeface="Yanone Kaffeesatz"/>
              </a:rPr>
              <a:t>Tres componentes de </a:t>
            </a:r>
            <a:r>
              <a:rPr lang="es-ES" dirty="0" smtClean="0">
                <a:solidFill>
                  <a:srgbClr val="88398A"/>
                </a:solidFill>
                <a:latin typeface="Yanone Kaffeesatz"/>
              </a:rPr>
              <a:t>todo gráfico</a:t>
            </a:r>
            <a:r>
              <a:rPr lang="es-ES" dirty="0">
                <a:solidFill>
                  <a:srgbClr val="000000"/>
                </a:solidFill>
                <a:latin typeface="Yanone Kaffeesatz"/>
              </a:rPr>
              <a:t/>
            </a:r>
            <a:br>
              <a:rPr lang="es-ES" dirty="0">
                <a:solidFill>
                  <a:srgbClr val="000000"/>
                </a:solidFill>
                <a:latin typeface="Yanone Kaffeesatz"/>
              </a:rPr>
            </a:br>
            <a:endParaRPr lang="es-AR" dirty="0"/>
          </a:p>
        </p:txBody>
      </p:sp>
      <p:sp>
        <p:nvSpPr>
          <p:cNvPr id="3" name="Marcador de texto 2"/>
          <p:cNvSpPr>
            <a:spLocks noGrp="1"/>
          </p:cNvSpPr>
          <p:nvPr>
            <p:ph type="body" idx="1"/>
          </p:nvPr>
        </p:nvSpPr>
        <p:spPr>
          <a:xfrm>
            <a:off x="866224" y="1177084"/>
            <a:ext cx="7877726" cy="3148499"/>
          </a:xfrm>
        </p:spPr>
        <p:txBody>
          <a:bodyPr/>
          <a:lstStyle/>
          <a:p>
            <a:pPr marL="342900" algn="just">
              <a:lnSpc>
                <a:spcPct val="200000"/>
              </a:lnSpc>
              <a:buSzPct val="80000"/>
              <a:buFont typeface="+mj-lt"/>
              <a:buAutoNum type="arabicPeriod"/>
            </a:pPr>
            <a:r>
              <a:rPr lang="es-AR" b="1" dirty="0" smtClean="0">
                <a:solidFill>
                  <a:srgbClr val="000000"/>
                </a:solidFill>
                <a:latin typeface="Droid Serif"/>
              </a:rPr>
              <a:t>Datos (data): </a:t>
            </a:r>
            <a:r>
              <a:rPr lang="es-AR" dirty="0">
                <a:solidFill>
                  <a:srgbClr val="000000"/>
                </a:solidFill>
                <a:latin typeface="Droid Serif"/>
              </a:rPr>
              <a:t>nuestro set de datos.</a:t>
            </a:r>
            <a:endParaRPr lang="es-ES" dirty="0">
              <a:solidFill>
                <a:srgbClr val="000000"/>
              </a:solidFill>
              <a:latin typeface="Droid Serif"/>
            </a:endParaRPr>
          </a:p>
          <a:p>
            <a:pPr marL="342900" algn="just">
              <a:lnSpc>
                <a:spcPct val="200000"/>
              </a:lnSpc>
              <a:buSzPct val="80000"/>
              <a:buFont typeface="+mj-lt"/>
              <a:buAutoNum type="arabicPeriod"/>
            </a:pPr>
            <a:r>
              <a:rPr lang="es-ES" b="1" dirty="0" smtClean="0">
                <a:solidFill>
                  <a:srgbClr val="000000"/>
                </a:solidFill>
                <a:latin typeface="Droid Serif"/>
              </a:rPr>
              <a:t>Atributos estéticos (aes) </a:t>
            </a:r>
            <a:r>
              <a:rPr lang="es-ES" dirty="0" smtClean="0">
                <a:solidFill>
                  <a:srgbClr val="000000"/>
                </a:solidFill>
                <a:latin typeface="Droid Serif"/>
              </a:rPr>
              <a:t>: </a:t>
            </a:r>
            <a:r>
              <a:rPr lang="es-ES" dirty="0">
                <a:solidFill>
                  <a:srgbClr val="000000"/>
                </a:solidFill>
                <a:latin typeface="Droid Serif"/>
              </a:rPr>
              <a:t>un conjunto de mapeos estéticos entre las variables </a:t>
            </a:r>
            <a:r>
              <a:rPr lang="es-ES" dirty="0" smtClean="0">
                <a:solidFill>
                  <a:srgbClr val="000000"/>
                </a:solidFill>
                <a:latin typeface="Droid Serif"/>
              </a:rPr>
              <a:t>en </a:t>
            </a:r>
            <a:r>
              <a:rPr lang="es-ES" dirty="0">
                <a:solidFill>
                  <a:srgbClr val="000000"/>
                </a:solidFill>
                <a:latin typeface="Droid Serif"/>
              </a:rPr>
              <a:t>los datos y las propiedades visuales</a:t>
            </a:r>
            <a:r>
              <a:rPr lang="es-ES" dirty="0" smtClean="0">
                <a:solidFill>
                  <a:srgbClr val="000000"/>
                </a:solidFill>
                <a:latin typeface="Droid Serif"/>
              </a:rPr>
              <a:t>.</a:t>
            </a:r>
            <a:endParaRPr lang="es-ES" dirty="0">
              <a:solidFill>
                <a:srgbClr val="000000"/>
              </a:solidFill>
              <a:latin typeface="Droid Serif"/>
            </a:endParaRPr>
          </a:p>
          <a:p>
            <a:pPr marL="342900" algn="just">
              <a:lnSpc>
                <a:spcPct val="200000"/>
              </a:lnSpc>
              <a:buSzPct val="80000"/>
              <a:buFont typeface="+mj-lt"/>
              <a:buAutoNum type="arabicPeriod"/>
            </a:pPr>
            <a:r>
              <a:rPr lang="es-ES" b="1" dirty="0" smtClean="0">
                <a:solidFill>
                  <a:srgbClr val="000000"/>
                </a:solidFill>
                <a:latin typeface="Droid Serif"/>
              </a:rPr>
              <a:t>Capas (</a:t>
            </a:r>
            <a:r>
              <a:rPr lang="es-ES" b="1" dirty="0" err="1" smtClean="0">
                <a:solidFill>
                  <a:srgbClr val="000000"/>
                </a:solidFill>
                <a:latin typeface="Droid Serif"/>
              </a:rPr>
              <a:t>layers</a:t>
            </a:r>
            <a:r>
              <a:rPr lang="es-ES" b="1" dirty="0" smtClean="0">
                <a:solidFill>
                  <a:srgbClr val="000000"/>
                </a:solidFill>
                <a:latin typeface="Droid Serif"/>
              </a:rPr>
              <a:t>)</a:t>
            </a:r>
            <a:r>
              <a:rPr lang="es-ES" dirty="0" smtClean="0">
                <a:solidFill>
                  <a:srgbClr val="000000"/>
                </a:solidFill>
                <a:latin typeface="Droid Serif"/>
              </a:rPr>
              <a:t>: </a:t>
            </a:r>
            <a:r>
              <a:rPr lang="es-ES" dirty="0">
                <a:solidFill>
                  <a:srgbClr val="000000"/>
                </a:solidFill>
                <a:latin typeface="Droid Serif"/>
              </a:rPr>
              <a:t>al menos una capa que describe </a:t>
            </a:r>
            <a:r>
              <a:rPr lang="es-ES" dirty="0" smtClean="0">
                <a:solidFill>
                  <a:srgbClr val="000000"/>
                </a:solidFill>
                <a:latin typeface="Droid Serif"/>
              </a:rPr>
              <a:t>cómo </a:t>
            </a:r>
            <a:r>
              <a:rPr lang="es-ES" dirty="0">
                <a:solidFill>
                  <a:srgbClr val="000000"/>
                </a:solidFill>
                <a:latin typeface="Droid Serif"/>
              </a:rPr>
              <a:t>representar cada observación. Las capas son creadas con la función </a:t>
            </a:r>
            <a:r>
              <a:rPr lang="es-ES" b="1" dirty="0" err="1">
                <a:solidFill>
                  <a:srgbClr val="000000"/>
                </a:solidFill>
                <a:latin typeface="Droid Serif"/>
              </a:rPr>
              <a:t>geom</a:t>
            </a:r>
            <a:r>
              <a:rPr lang="es-ES" dirty="0" err="1">
                <a:solidFill>
                  <a:srgbClr val="000000"/>
                </a:solidFill>
                <a:latin typeface="Droid Serif"/>
              </a:rPr>
              <a:t>.</a:t>
            </a:r>
            <a:endParaRPr lang="es-ES" dirty="0">
              <a:solidFill>
                <a:srgbClr val="000000"/>
              </a:solidFill>
              <a:latin typeface="Droid Serif"/>
            </a:endParaRPr>
          </a:p>
          <a:p>
            <a:pPr marL="342900">
              <a:buSzPct val="60000"/>
              <a:buFont typeface="+mj-lt"/>
              <a:buAutoNum type="arabicPeriod"/>
            </a:pPr>
            <a:endParaRPr lang="es-AR" dirty="0"/>
          </a:p>
        </p:txBody>
      </p:sp>
    </p:spTree>
    <p:extLst>
      <p:ext uri="{BB962C8B-B14F-4D97-AF65-F5344CB8AC3E}">
        <p14:creationId xmlns:p14="http://schemas.microsoft.com/office/powerpoint/2010/main" val="310767540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385104" y="70283"/>
            <a:ext cx="4456039" cy="857400"/>
          </a:xfrm>
        </p:spPr>
        <p:txBody>
          <a:bodyPr/>
          <a:lstStyle/>
          <a:p>
            <a:r>
              <a:rPr lang="es-AR" sz="3000" dirty="0">
                <a:solidFill>
                  <a:srgbClr val="41B6A6"/>
                </a:solidFill>
                <a:latin typeface="Aller" panose="020B0503030302020204" pitchFamily="34" charset="0"/>
                <a:ea typeface="Allerta"/>
                <a:cs typeface="Allerta"/>
              </a:rPr>
              <a:t>Hoy hablamos sobre…</a:t>
            </a:r>
            <a:endParaRPr lang="en-US" sz="3000" dirty="0">
              <a:solidFill>
                <a:srgbClr val="41B6A6"/>
              </a:solidFill>
              <a:latin typeface="Aller" panose="020B0503030302020204" pitchFamily="34" charset="0"/>
              <a:ea typeface="Allerta"/>
              <a:cs typeface="Allerta"/>
            </a:endParaRPr>
          </a:p>
        </p:txBody>
      </p:sp>
      <p:sp>
        <p:nvSpPr>
          <p:cNvPr id="10" name="Shape 80"/>
          <p:cNvSpPr txBox="1">
            <a:spLocks noGrp="1"/>
          </p:cNvSpPr>
          <p:nvPr>
            <p:ph type="body" idx="2"/>
          </p:nvPr>
        </p:nvSpPr>
        <p:spPr>
          <a:xfrm>
            <a:off x="326265" y="582991"/>
            <a:ext cx="7177193" cy="4351894"/>
          </a:xfrm>
          <a:prstGeom prst="rect">
            <a:avLst/>
          </a:prstGeom>
        </p:spPr>
        <p:txBody>
          <a:bodyPr spcFirstLastPara="1" wrap="square" lIns="91425" tIns="91425" rIns="91425" bIns="91425" anchor="t" anchorCtr="0">
            <a:noAutofit/>
          </a:bodyPr>
          <a:lstStyle/>
          <a:p>
            <a:pPr defTabSz="914378">
              <a:buClrTx/>
              <a:buSzTx/>
              <a:buNone/>
              <a:defRPr/>
            </a:pPr>
            <a:r>
              <a:rPr lang="en" sz="2000" dirty="0" smtClean="0">
                <a:solidFill>
                  <a:srgbClr val="41B6A6"/>
                </a:solidFill>
                <a:latin typeface="Aller" panose="020B0503030302020204" pitchFamily="34" charset="0"/>
                <a:ea typeface="Allerta"/>
                <a:cs typeface="Allerta"/>
              </a:rPr>
              <a:t>PARTE 2:</a:t>
            </a:r>
          </a:p>
          <a:p>
            <a:pPr defTabSz="914378">
              <a:buClrTx/>
              <a:buSzTx/>
              <a:buNone/>
              <a:defRPr/>
            </a:pPr>
            <a:endParaRPr lang="es-MX" sz="2000" b="1" dirty="0"/>
          </a:p>
          <a:p>
            <a:pPr>
              <a:lnSpc>
                <a:spcPct val="150000"/>
              </a:lnSpc>
              <a:buSzPct val="150000"/>
              <a:buFont typeface="Aller" panose="020B0503030302020204" pitchFamily="34" charset="0"/>
              <a:buChar char="•"/>
            </a:pPr>
            <a:r>
              <a:rPr lang="en" b="1" dirty="0">
                <a:solidFill>
                  <a:srgbClr val="2C204D"/>
                </a:solidFill>
                <a:latin typeface="Aller" panose="020B0503030302020204" pitchFamily="34" charset="0"/>
              </a:rPr>
              <a:t>El </a:t>
            </a:r>
            <a:r>
              <a:rPr lang="es-AR" b="1" dirty="0">
                <a:solidFill>
                  <a:srgbClr val="2C204D"/>
                </a:solidFill>
                <a:latin typeface="Aller" panose="020B0503030302020204" pitchFamily="34" charset="0"/>
              </a:rPr>
              <a:t>p</a:t>
            </a:r>
            <a:r>
              <a:rPr lang="es-AR" b="1" dirty="0">
                <a:solidFill>
                  <a:srgbClr val="2C204D"/>
                </a:solidFill>
                <a:latin typeface="Aller" panose="020B0503030302020204" pitchFamily="34" charset="0"/>
                <a:ea typeface="Allerta"/>
                <a:cs typeface="Allerta"/>
              </a:rPr>
              <a:t>aquete ggplot2 </a:t>
            </a:r>
            <a:endParaRPr lang="es-AR" b="1" dirty="0" smtClean="0">
              <a:solidFill>
                <a:srgbClr val="2C204D"/>
              </a:solidFill>
              <a:latin typeface="Aller" panose="020B0503030302020204" pitchFamily="34" charset="0"/>
              <a:ea typeface="Allerta"/>
              <a:cs typeface="Allerta"/>
            </a:endParaRPr>
          </a:p>
          <a:p>
            <a:pPr marL="139700" indent="0">
              <a:lnSpc>
                <a:spcPct val="150000"/>
              </a:lnSpc>
              <a:buSzPct val="150000"/>
              <a:buNone/>
            </a:pPr>
            <a:r>
              <a:rPr lang="es-AR" b="1" dirty="0">
                <a:solidFill>
                  <a:srgbClr val="2C204D"/>
                </a:solidFill>
                <a:latin typeface="Aller" panose="020B0503030302020204" pitchFamily="34" charset="0"/>
              </a:rPr>
              <a:t> </a:t>
            </a:r>
            <a:r>
              <a:rPr lang="es-AR" b="1" dirty="0" smtClean="0">
                <a:solidFill>
                  <a:srgbClr val="2C204D"/>
                </a:solidFill>
                <a:latin typeface="Aller" panose="020B0503030302020204" pitchFamily="34" charset="0"/>
              </a:rPr>
              <a:t>        </a:t>
            </a:r>
            <a:r>
              <a:rPr lang="en" dirty="0" smtClean="0">
                <a:solidFill>
                  <a:srgbClr val="2C204D"/>
                </a:solidFill>
                <a:latin typeface="Aller" panose="020B0503030302020204" pitchFamily="34" charset="0"/>
              </a:rPr>
              <a:t>¿</a:t>
            </a:r>
            <a:r>
              <a:rPr lang="en" dirty="0">
                <a:solidFill>
                  <a:srgbClr val="2C204D"/>
                </a:solidFill>
                <a:latin typeface="Aller" panose="020B0503030302020204" pitchFamily="34" charset="0"/>
              </a:rPr>
              <a:t>Por qué </a:t>
            </a:r>
            <a:r>
              <a:rPr lang="en" dirty="0">
                <a:solidFill>
                  <a:srgbClr val="2C204D"/>
                </a:solidFill>
                <a:latin typeface="Aller" panose="020B0503030302020204" pitchFamily="34" charset="0"/>
              </a:rPr>
              <a:t>R? </a:t>
            </a:r>
            <a:endParaRPr lang="en" dirty="0" smtClean="0">
              <a:solidFill>
                <a:srgbClr val="2C204D"/>
              </a:solidFill>
              <a:latin typeface="Aller" panose="020B0503030302020204" pitchFamily="34" charset="0"/>
            </a:endParaRPr>
          </a:p>
          <a:p>
            <a:pPr marL="534988" indent="0">
              <a:lnSpc>
                <a:spcPct val="100000"/>
              </a:lnSpc>
              <a:buSzPct val="150000"/>
              <a:buNone/>
            </a:pPr>
            <a:r>
              <a:rPr lang="en" dirty="0" smtClean="0">
                <a:solidFill>
                  <a:srgbClr val="2C204D"/>
                </a:solidFill>
                <a:latin typeface="Aller" panose="020B0503030302020204" pitchFamily="34" charset="0"/>
              </a:rPr>
              <a:t>El </a:t>
            </a:r>
            <a:r>
              <a:rPr lang="es-AR" dirty="0">
                <a:solidFill>
                  <a:srgbClr val="2C204D"/>
                </a:solidFill>
                <a:latin typeface="Aller" panose="020B0503030302020204" pitchFamily="34" charset="0"/>
              </a:rPr>
              <a:t>p</a:t>
            </a:r>
            <a:r>
              <a:rPr lang="es-AR" dirty="0">
                <a:solidFill>
                  <a:srgbClr val="2C204D"/>
                </a:solidFill>
                <a:latin typeface="Aller" panose="020B0503030302020204" pitchFamily="34" charset="0"/>
              </a:rPr>
              <a:t>aquete </a:t>
            </a:r>
            <a:r>
              <a:rPr lang="es-AR" dirty="0">
                <a:solidFill>
                  <a:srgbClr val="2C204D"/>
                </a:solidFill>
                <a:latin typeface="Aller" panose="020B0503030302020204" pitchFamily="34" charset="0"/>
              </a:rPr>
              <a:t>ggplot2 y </a:t>
            </a:r>
            <a:r>
              <a:rPr lang="es-MX" dirty="0">
                <a:solidFill>
                  <a:srgbClr val="2C204D"/>
                </a:solidFill>
                <a:latin typeface="Aller" panose="020B0503030302020204" pitchFamily="34" charset="0"/>
              </a:rPr>
              <a:t>la gramática de gráficos</a:t>
            </a:r>
            <a:endParaRPr lang="es-AR" dirty="0">
              <a:solidFill>
                <a:srgbClr val="2C204D"/>
              </a:solidFill>
              <a:latin typeface="Aller" panose="020B0503030302020204" pitchFamily="34" charset="0"/>
            </a:endParaRPr>
          </a:p>
          <a:p>
            <a:pPr marL="534988" indent="0">
              <a:lnSpc>
                <a:spcPct val="100000"/>
              </a:lnSpc>
              <a:buSzTx/>
              <a:buNone/>
              <a:defRPr/>
            </a:pPr>
            <a:r>
              <a:rPr lang="es-MX" dirty="0">
                <a:solidFill>
                  <a:srgbClr val="2C204D"/>
                </a:solidFill>
                <a:latin typeface="Aller" panose="020B0503030302020204" pitchFamily="34" charset="0"/>
              </a:rPr>
              <a:t>Capas de un gráfico</a:t>
            </a:r>
          </a:p>
          <a:p>
            <a:pPr marL="534988" indent="0">
              <a:lnSpc>
                <a:spcPct val="100000"/>
              </a:lnSpc>
              <a:buSzTx/>
              <a:buNone/>
              <a:defRPr/>
            </a:pPr>
            <a:r>
              <a:rPr lang="es-MX" dirty="0">
                <a:solidFill>
                  <a:srgbClr val="2C204D"/>
                </a:solidFill>
                <a:latin typeface="Aller" panose="020B0503030302020204" pitchFamily="34" charset="0"/>
              </a:rPr>
              <a:t>Ejemplos </a:t>
            </a:r>
            <a:r>
              <a:rPr lang="es-MX" dirty="0">
                <a:solidFill>
                  <a:srgbClr val="2C204D"/>
                </a:solidFill>
                <a:latin typeface="Aller" panose="020B0503030302020204" pitchFamily="34" charset="0"/>
              </a:rPr>
              <a:t>- Mi primer gráfico</a:t>
            </a:r>
          </a:p>
          <a:p>
            <a:pPr marL="139700" indent="0">
              <a:buNone/>
            </a:pPr>
            <a:endParaRPr lang="es-MX" dirty="0" smtClean="0">
              <a:solidFill>
                <a:srgbClr val="2C204D"/>
              </a:solidFill>
              <a:latin typeface="Aller" panose="020B0503030302020204" pitchFamily="34" charset="0"/>
            </a:endParaRPr>
          </a:p>
          <a:p>
            <a:pPr defTabSz="914378">
              <a:lnSpc>
                <a:spcPct val="150000"/>
              </a:lnSpc>
              <a:buClrTx/>
              <a:buSzTx/>
              <a:defRPr/>
            </a:pPr>
            <a:r>
              <a:rPr lang="es-AR" b="1" dirty="0">
                <a:solidFill>
                  <a:srgbClr val="2C204D"/>
                </a:solidFill>
                <a:latin typeface="Aller" panose="020B0503030302020204" pitchFamily="34" charset="0"/>
              </a:rPr>
              <a:t>¿Por dónde empiezo? </a:t>
            </a:r>
          </a:p>
          <a:p>
            <a:pPr indent="0" defTabSz="914378">
              <a:lnSpc>
                <a:spcPct val="100000"/>
              </a:lnSpc>
              <a:buSzTx/>
              <a:buNone/>
              <a:defRPr/>
            </a:pPr>
            <a:r>
              <a:rPr lang="es-AR" dirty="0">
                <a:solidFill>
                  <a:srgbClr val="2C204D"/>
                </a:solidFill>
                <a:latin typeface="Aller" panose="020B0503030302020204" pitchFamily="34" charset="0"/>
                <a:ea typeface="Allerta"/>
                <a:cs typeface="Allerta"/>
              </a:rPr>
              <a:t>Comunidades de aprendizaje: </a:t>
            </a:r>
            <a:r>
              <a:rPr lang="es-MX" dirty="0">
                <a:solidFill>
                  <a:srgbClr val="2C204D"/>
                </a:solidFill>
                <a:latin typeface="Aller" panose="020B0503030302020204" pitchFamily="34" charset="0"/>
                <a:ea typeface="Allerta"/>
                <a:cs typeface="Allerta"/>
              </a:rPr>
              <a:t>#</a:t>
            </a:r>
            <a:r>
              <a:rPr lang="es-MX" dirty="0" err="1">
                <a:solidFill>
                  <a:srgbClr val="2C204D"/>
                </a:solidFill>
                <a:latin typeface="Aller" panose="020B0503030302020204" pitchFamily="34" charset="0"/>
                <a:ea typeface="Allerta"/>
                <a:cs typeface="Allerta"/>
              </a:rPr>
              <a:t>Rladies</a:t>
            </a:r>
            <a:r>
              <a:rPr lang="es-MX" dirty="0">
                <a:solidFill>
                  <a:srgbClr val="2C204D"/>
                </a:solidFill>
                <a:latin typeface="Aller" panose="020B0503030302020204" pitchFamily="34" charset="0"/>
                <a:ea typeface="Allerta"/>
                <a:cs typeface="Allerta"/>
              </a:rPr>
              <a:t>  #R4DSEs  </a:t>
            </a:r>
            <a:r>
              <a:rPr lang="es-AR" dirty="0">
                <a:solidFill>
                  <a:srgbClr val="2C204D"/>
                </a:solidFill>
                <a:latin typeface="Aller" panose="020B0503030302020204" pitchFamily="34" charset="0"/>
                <a:ea typeface="Allerta"/>
                <a:cs typeface="Allerta"/>
              </a:rPr>
              <a:t>#</a:t>
            </a:r>
            <a:r>
              <a:rPr lang="es-AR" dirty="0" err="1">
                <a:solidFill>
                  <a:srgbClr val="2C204D"/>
                </a:solidFill>
                <a:latin typeface="Aller" panose="020B0503030302020204" pitchFamily="34" charset="0"/>
                <a:ea typeface="Allerta"/>
                <a:cs typeface="Allerta"/>
              </a:rPr>
              <a:t>DatosdemierRcoles</a:t>
            </a:r>
            <a:endParaRPr lang="es-AR" dirty="0">
              <a:solidFill>
                <a:srgbClr val="2C204D"/>
              </a:solidFill>
              <a:latin typeface="Aller" panose="020B0503030302020204" pitchFamily="34" charset="0"/>
              <a:ea typeface="Allerta"/>
              <a:cs typeface="Allerta"/>
            </a:endParaRPr>
          </a:p>
          <a:p>
            <a:pPr indent="0" defTabSz="914378">
              <a:lnSpc>
                <a:spcPct val="100000"/>
              </a:lnSpc>
              <a:buSzTx/>
              <a:buNone/>
              <a:defRPr/>
            </a:pPr>
            <a:r>
              <a:rPr lang="es-AR" dirty="0">
                <a:solidFill>
                  <a:srgbClr val="2C204D"/>
                </a:solidFill>
                <a:latin typeface="Aller" panose="020B0503030302020204" pitchFamily="34" charset="0"/>
                <a:ea typeface="Allerta"/>
                <a:cs typeface="Allerta"/>
              </a:rPr>
              <a:t>¿Cómo Participo?</a:t>
            </a:r>
          </a:p>
          <a:p>
            <a:pPr marL="534988" indent="0" defTabSz="914378">
              <a:lnSpc>
                <a:spcPct val="100000"/>
              </a:lnSpc>
              <a:buSzTx/>
              <a:buNone/>
              <a:defRPr/>
            </a:pPr>
            <a:endParaRPr lang="en" dirty="0">
              <a:solidFill>
                <a:srgbClr val="2C204D"/>
              </a:solidFill>
              <a:latin typeface="Aller" panose="020B0503030302020204" pitchFamily="34" charset="0"/>
            </a:endParaRPr>
          </a:p>
          <a:p>
            <a:pPr defTabSz="914378">
              <a:lnSpc>
                <a:spcPct val="150000"/>
              </a:lnSpc>
              <a:buClrTx/>
              <a:buSzTx/>
              <a:defRPr/>
            </a:pPr>
            <a:r>
              <a:rPr lang="es-AR" b="1" dirty="0" err="1">
                <a:solidFill>
                  <a:srgbClr val="2C204D"/>
                </a:solidFill>
                <a:latin typeface="Aller" panose="020B0503030302020204" pitchFamily="34" charset="0"/>
              </a:rPr>
              <a:t>Hands-on</a:t>
            </a:r>
            <a:r>
              <a:rPr lang="es-AR" b="1" dirty="0">
                <a:solidFill>
                  <a:srgbClr val="2C204D"/>
                </a:solidFill>
                <a:latin typeface="Aller" panose="020B0503030302020204" pitchFamily="34" charset="0"/>
              </a:rPr>
              <a:t> con ggplot2 </a:t>
            </a:r>
          </a:p>
          <a:p>
            <a:pPr indent="0" defTabSz="914378">
              <a:lnSpc>
                <a:spcPct val="150000"/>
              </a:lnSpc>
              <a:buSzTx/>
              <a:buNone/>
              <a:defRPr/>
            </a:pPr>
            <a:r>
              <a:rPr lang="es-AR" dirty="0">
                <a:solidFill>
                  <a:srgbClr val="2C204D"/>
                </a:solidFill>
                <a:latin typeface="Aller" panose="020B0503030302020204" pitchFamily="34" charset="0"/>
                <a:ea typeface="Allerta"/>
                <a:cs typeface="Allerta"/>
              </a:rPr>
              <a:t>Practicamos con los </a:t>
            </a:r>
            <a:r>
              <a:rPr lang="es-AR" dirty="0" err="1">
                <a:solidFill>
                  <a:srgbClr val="2C204D"/>
                </a:solidFill>
                <a:latin typeface="Aller" panose="020B0503030302020204" pitchFamily="34" charset="0"/>
                <a:ea typeface="Allerta"/>
                <a:cs typeface="Allerta"/>
              </a:rPr>
              <a:t>datasets</a:t>
            </a:r>
            <a:r>
              <a:rPr lang="es-AR" dirty="0">
                <a:solidFill>
                  <a:srgbClr val="2C204D"/>
                </a:solidFill>
                <a:latin typeface="Aller" panose="020B0503030302020204" pitchFamily="34" charset="0"/>
                <a:ea typeface="Allerta"/>
                <a:cs typeface="Allerta"/>
              </a:rPr>
              <a:t> de:</a:t>
            </a:r>
          </a:p>
          <a:p>
            <a:pPr indent="0" defTabSz="914378">
              <a:lnSpc>
                <a:spcPct val="100000"/>
              </a:lnSpc>
              <a:buSzTx/>
              <a:buNone/>
              <a:defRPr/>
            </a:pPr>
            <a:r>
              <a:rPr lang="es-AR" dirty="0">
                <a:solidFill>
                  <a:srgbClr val="2C204D"/>
                </a:solidFill>
                <a:latin typeface="Aller" panose="020B0503030302020204" pitchFamily="34" charset="0"/>
                <a:ea typeface="Allerta"/>
                <a:cs typeface="Allerta"/>
              </a:rPr>
              <a:t> - Países ( versión al español de </a:t>
            </a:r>
            <a:r>
              <a:rPr lang="es-AR" dirty="0" err="1">
                <a:solidFill>
                  <a:srgbClr val="2C204D"/>
                </a:solidFill>
                <a:latin typeface="Aller" panose="020B0503030302020204" pitchFamily="34" charset="0"/>
                <a:ea typeface="Allerta"/>
                <a:cs typeface="Allerta"/>
              </a:rPr>
              <a:t>gapminder</a:t>
            </a:r>
            <a:r>
              <a:rPr lang="es-AR" dirty="0">
                <a:solidFill>
                  <a:srgbClr val="2C204D"/>
                </a:solidFill>
                <a:latin typeface="Aller" panose="020B0503030302020204" pitchFamily="34" charset="0"/>
                <a:ea typeface="Allerta"/>
                <a:cs typeface="Allerta"/>
              </a:rPr>
              <a:t>) - Legos</a:t>
            </a:r>
            <a:r>
              <a:rPr lang="es-MX" dirty="0">
                <a:solidFill>
                  <a:srgbClr val="2C204D"/>
                </a:solidFill>
                <a:latin typeface="Aller" panose="020B0503030302020204" pitchFamily="34" charset="0"/>
                <a:ea typeface="Allerta"/>
                <a:cs typeface="Allerta"/>
              </a:rPr>
              <a:t>- </a:t>
            </a:r>
            <a:r>
              <a:rPr lang="es-MX" dirty="0" err="1">
                <a:solidFill>
                  <a:srgbClr val="2C204D"/>
                </a:solidFill>
                <a:latin typeface="Aller" panose="020B0503030302020204" pitchFamily="34" charset="0"/>
                <a:ea typeface="Allerta"/>
                <a:cs typeface="Allerta"/>
              </a:rPr>
              <a:t>Babynames</a:t>
            </a:r>
            <a:endParaRPr lang="es-AR" dirty="0">
              <a:solidFill>
                <a:srgbClr val="2C204D"/>
              </a:solidFill>
              <a:latin typeface="Aller" panose="020B0503030302020204" pitchFamily="34" charset="0"/>
              <a:ea typeface="Allerta"/>
              <a:cs typeface="Allerta"/>
            </a:endParaRPr>
          </a:p>
          <a:p>
            <a:pPr indent="0" defTabSz="914378">
              <a:lnSpc>
                <a:spcPct val="100000"/>
              </a:lnSpc>
              <a:buSzTx/>
              <a:buNone/>
              <a:defRPr/>
            </a:pPr>
            <a:endParaRPr lang="es-AR" dirty="0">
              <a:solidFill>
                <a:srgbClr val="2C204D"/>
              </a:solidFill>
              <a:latin typeface="Aller" panose="020B0503030302020204" pitchFamily="34" charset="0"/>
              <a:ea typeface="Allerta"/>
              <a:cs typeface="Allerta"/>
            </a:endParaRPr>
          </a:p>
          <a:p>
            <a:pPr defTabSz="914378">
              <a:buClrTx/>
              <a:buSzTx/>
              <a:defRPr/>
            </a:pPr>
            <a:endParaRPr lang="en" dirty="0" smtClean="0">
              <a:latin typeface="Aller" panose="020B0503030302020204" pitchFamily="34" charset="0"/>
            </a:endParaRPr>
          </a:p>
          <a:p>
            <a:pPr algn="r">
              <a:buClrTx/>
              <a:buSzTx/>
              <a:buNone/>
              <a:defRPr/>
            </a:pPr>
            <a:r>
              <a:rPr lang="es-AR" sz="1200" dirty="0" smtClean="0">
                <a:latin typeface="Aller" panose="020B0503030302020204" pitchFamily="34" charset="0"/>
              </a:rPr>
              <a:t> </a:t>
            </a:r>
            <a:endParaRPr lang="es-AR" sz="1200"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a:p>
            <a:pPr algn="r" defTabSz="914378">
              <a:buClrTx/>
              <a:buSzTx/>
              <a:buNone/>
              <a:defRPr/>
            </a:pPr>
            <a:endParaRPr lang="en" sz="1200" dirty="0">
              <a:latin typeface="Aller" panose="020B0503030302020204" pitchFamily="34" charset="0"/>
            </a:endParaRPr>
          </a:p>
        </p:txBody>
      </p:sp>
      <p:pic>
        <p:nvPicPr>
          <p:cNvPr id="11"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524" y="1519055"/>
            <a:ext cx="560786" cy="434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217" y="1562780"/>
            <a:ext cx="443150" cy="4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descr="Resultado de imagen para ggplot2 iri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892" y="4062977"/>
            <a:ext cx="484418" cy="54497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44773" y="3191798"/>
            <a:ext cx="558685" cy="557219"/>
          </a:xfrm>
          <a:prstGeom prst="rect">
            <a:avLst/>
          </a:prstGeom>
        </p:spPr>
      </p:pic>
    </p:spTree>
    <p:extLst>
      <p:ext uri="{BB962C8B-B14F-4D97-AF65-F5344CB8AC3E}">
        <p14:creationId xmlns:p14="http://schemas.microsoft.com/office/powerpoint/2010/main" val="1217247342"/>
      </p:ext>
    </p:extLst>
  </p:cSld>
  <p:clrMapOvr>
    <a:masterClrMapping/>
  </p:clrMapOvr>
  <p:transition>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2025" y="238255"/>
            <a:ext cx="6800596" cy="846743"/>
          </a:xfrm>
        </p:spPr>
        <p:txBody>
          <a:bodyPr/>
          <a:lstStyle/>
          <a:p>
            <a:r>
              <a:rPr lang="es-ES" dirty="0" smtClean="0">
                <a:solidFill>
                  <a:srgbClr val="88398A"/>
                </a:solidFill>
                <a:latin typeface="Yanone Kaffeesatz"/>
              </a:rPr>
              <a:t>Otros </a:t>
            </a:r>
            <a:r>
              <a:rPr lang="es-ES" sz="2700" dirty="0" smtClean="0">
                <a:solidFill>
                  <a:srgbClr val="FF0066"/>
                </a:solidFill>
                <a:latin typeface="Yanone Kaffeesatz"/>
              </a:rPr>
              <a:t>Componentes</a:t>
            </a:r>
            <a:r>
              <a:rPr lang="es-ES" sz="2700" dirty="0">
                <a:solidFill>
                  <a:srgbClr val="FF0066"/>
                </a:solidFill>
                <a:latin typeface="Yanone Kaffeesatz"/>
              </a:rPr>
              <a:t/>
            </a:r>
            <a:br>
              <a:rPr lang="es-ES" sz="2700" dirty="0">
                <a:solidFill>
                  <a:srgbClr val="FF0066"/>
                </a:solidFill>
                <a:latin typeface="Yanone Kaffeesatz"/>
              </a:rPr>
            </a:br>
            <a:endParaRPr lang="es-AR" sz="2700" dirty="0">
              <a:solidFill>
                <a:srgbClr val="FF0066"/>
              </a:solidFill>
            </a:endParaRPr>
          </a:p>
        </p:txBody>
      </p:sp>
      <p:sp>
        <p:nvSpPr>
          <p:cNvPr id="3" name="Marcador de texto 2"/>
          <p:cNvSpPr>
            <a:spLocks noGrp="1"/>
          </p:cNvSpPr>
          <p:nvPr>
            <p:ph type="body" idx="1"/>
          </p:nvPr>
        </p:nvSpPr>
        <p:spPr>
          <a:xfrm>
            <a:off x="667233" y="888465"/>
            <a:ext cx="8192668" cy="3777055"/>
          </a:xfrm>
        </p:spPr>
        <p:txBody>
          <a:bodyPr/>
          <a:lstStyle/>
          <a:p>
            <a:pPr algn="just" eaLnBrk="0" fontAlgn="base" hangingPunct="0">
              <a:lnSpc>
                <a:spcPct val="150000"/>
              </a:lnSpc>
            </a:pPr>
            <a:r>
              <a:rPr lang="es-ES" b="1" dirty="0" smtClean="0">
                <a:solidFill>
                  <a:srgbClr val="FF0066"/>
                </a:solidFill>
              </a:rPr>
              <a:t> Datos (</a:t>
            </a:r>
            <a:r>
              <a:rPr lang="es-ES" b="1" dirty="0">
                <a:solidFill>
                  <a:srgbClr val="FF0066"/>
                </a:solidFill>
              </a:rPr>
              <a:t>Data</a:t>
            </a:r>
            <a:r>
              <a:rPr lang="es-ES" b="1" dirty="0" smtClean="0">
                <a:solidFill>
                  <a:srgbClr val="FF0066"/>
                </a:solidFill>
              </a:rPr>
              <a:t>)</a:t>
            </a:r>
            <a:r>
              <a:rPr lang="es-ES" dirty="0" smtClean="0">
                <a:solidFill>
                  <a:srgbClr val="FF0066"/>
                </a:solidFill>
              </a:rPr>
              <a:t>: </a:t>
            </a:r>
            <a:r>
              <a:rPr lang="es-ES" dirty="0"/>
              <a:t>con mapeos (aes) entre los datos y los elementos gráficos</a:t>
            </a:r>
          </a:p>
          <a:p>
            <a:pPr algn="just" eaLnBrk="0" fontAlgn="base" hangingPunct="0">
              <a:lnSpc>
                <a:spcPct val="150000"/>
              </a:lnSpc>
            </a:pPr>
            <a:r>
              <a:rPr lang="es-ES" b="1" dirty="0">
                <a:solidFill>
                  <a:srgbClr val="FF0066"/>
                </a:solidFill>
              </a:rPr>
              <a:t> C</a:t>
            </a:r>
            <a:r>
              <a:rPr lang="es-ES" b="1" dirty="0" smtClean="0">
                <a:solidFill>
                  <a:srgbClr val="FF0066"/>
                </a:solidFill>
              </a:rPr>
              <a:t>apas (</a:t>
            </a:r>
            <a:r>
              <a:rPr lang="es-ES" b="1" dirty="0" err="1" smtClean="0">
                <a:solidFill>
                  <a:srgbClr val="FF0066"/>
                </a:solidFill>
              </a:rPr>
              <a:t>Layers</a:t>
            </a:r>
            <a:r>
              <a:rPr lang="es-ES" b="1" dirty="0">
                <a:solidFill>
                  <a:srgbClr val="FF0066"/>
                </a:solidFill>
              </a:rPr>
              <a:t>)</a:t>
            </a:r>
            <a:r>
              <a:rPr lang="es-ES" b="1" dirty="0" smtClean="0">
                <a:solidFill>
                  <a:srgbClr val="FF0066"/>
                </a:solidFill>
              </a:rPr>
              <a:t>: </a:t>
            </a:r>
            <a:r>
              <a:rPr lang="es-ES" dirty="0"/>
              <a:t>elementos geométricos (</a:t>
            </a:r>
            <a:r>
              <a:rPr lang="es-ES" dirty="0" err="1"/>
              <a:t>geoms</a:t>
            </a:r>
            <a:r>
              <a:rPr lang="es-ES" dirty="0"/>
              <a:t>, son puntos, </a:t>
            </a:r>
            <a:r>
              <a:rPr lang="es-ES" dirty="0" err="1"/>
              <a:t>lineas</a:t>
            </a:r>
            <a:r>
              <a:rPr lang="es-ES" dirty="0"/>
              <a:t>, rectángulos, etc.) y transformaciones estadísticas </a:t>
            </a:r>
            <a:r>
              <a:rPr lang="es-ES" dirty="0" smtClean="0"/>
              <a:t>(identidades</a:t>
            </a:r>
            <a:r>
              <a:rPr lang="es-ES" dirty="0"/>
              <a:t>, </a:t>
            </a:r>
            <a:r>
              <a:rPr lang="es-ES" dirty="0" smtClean="0"/>
              <a:t>promedio, mediana, conteos</a:t>
            </a:r>
            <a:r>
              <a:rPr lang="es-ES" dirty="0"/>
              <a:t>, </a:t>
            </a:r>
            <a:r>
              <a:rPr lang="es-ES" dirty="0" smtClean="0"/>
              <a:t>,etc.)</a:t>
            </a:r>
            <a:endParaRPr lang="es-ES" dirty="0"/>
          </a:p>
          <a:p>
            <a:pPr algn="just" eaLnBrk="0" fontAlgn="base" hangingPunct="0">
              <a:lnSpc>
                <a:spcPct val="150000"/>
              </a:lnSpc>
            </a:pPr>
            <a:r>
              <a:rPr lang="es-ES" b="1" dirty="0" smtClean="0">
                <a:solidFill>
                  <a:srgbClr val="FF0066"/>
                </a:solidFill>
              </a:rPr>
              <a:t>Escalas </a:t>
            </a:r>
            <a:r>
              <a:rPr lang="es-ES" b="1" dirty="0">
                <a:solidFill>
                  <a:srgbClr val="FF0066"/>
                </a:solidFill>
              </a:rPr>
              <a:t>(</a:t>
            </a:r>
            <a:r>
              <a:rPr lang="es-ES" b="1" dirty="0" err="1">
                <a:solidFill>
                  <a:srgbClr val="FF0066"/>
                </a:solidFill>
              </a:rPr>
              <a:t>Scales</a:t>
            </a:r>
            <a:r>
              <a:rPr lang="es-ES" b="1" dirty="0">
                <a:solidFill>
                  <a:srgbClr val="FF0066"/>
                </a:solidFill>
              </a:rPr>
              <a:t>):</a:t>
            </a:r>
            <a:r>
              <a:rPr lang="es-ES" b="1" dirty="0" smtClean="0"/>
              <a:t> </a:t>
            </a:r>
            <a:r>
              <a:rPr lang="es-ES" dirty="0"/>
              <a:t>mapea valores en el espacio de los datos a valores en el espacio estético (ej. color, tamaño, forma o  posición)</a:t>
            </a:r>
          </a:p>
          <a:p>
            <a:pPr algn="just" eaLnBrk="0" fontAlgn="base" hangingPunct="0">
              <a:lnSpc>
                <a:spcPct val="150000"/>
              </a:lnSpc>
            </a:pPr>
            <a:r>
              <a:rPr lang="es-ES" b="1" dirty="0" err="1" smtClean="0">
                <a:solidFill>
                  <a:srgbClr val="FF0066"/>
                </a:solidFill>
              </a:rPr>
              <a:t>Coord</a:t>
            </a:r>
            <a:r>
              <a:rPr lang="es-ES" b="1" dirty="0" smtClean="0">
                <a:solidFill>
                  <a:srgbClr val="FF0066"/>
                </a:solidFill>
              </a:rPr>
              <a:t> (coordenadas):</a:t>
            </a:r>
            <a:r>
              <a:rPr lang="es-ES" b="1" dirty="0" smtClean="0"/>
              <a:t> </a:t>
            </a:r>
            <a:r>
              <a:rPr lang="es-ES" dirty="0"/>
              <a:t>normalmente Cartesianas, </a:t>
            </a:r>
            <a:r>
              <a:rPr lang="es-ES" dirty="0" smtClean="0"/>
              <a:t>pero por </a:t>
            </a:r>
            <a:r>
              <a:rPr lang="es-ES" dirty="0" err="1" smtClean="0"/>
              <a:t>ej</a:t>
            </a:r>
            <a:r>
              <a:rPr lang="es-ES" dirty="0"/>
              <a:t>; </a:t>
            </a:r>
            <a:r>
              <a:rPr lang="es-ES" dirty="0" smtClean="0"/>
              <a:t>polares.</a:t>
            </a:r>
            <a:endParaRPr lang="es-ES" dirty="0"/>
          </a:p>
          <a:p>
            <a:pPr algn="just" eaLnBrk="0" fontAlgn="base" hangingPunct="0">
              <a:lnSpc>
                <a:spcPct val="150000"/>
              </a:lnSpc>
            </a:pPr>
            <a:r>
              <a:rPr lang="es-ES" b="1" dirty="0" err="1" smtClean="0">
                <a:solidFill>
                  <a:srgbClr val="FF0066"/>
                </a:solidFill>
              </a:rPr>
              <a:t>Facets</a:t>
            </a:r>
            <a:r>
              <a:rPr lang="es-ES" b="1" dirty="0" smtClean="0">
                <a:solidFill>
                  <a:srgbClr val="FF0066"/>
                </a:solidFill>
              </a:rPr>
              <a:t> (facetas): </a:t>
            </a:r>
            <a:r>
              <a:rPr lang="es-ES" dirty="0"/>
              <a:t>como se arregla el </a:t>
            </a:r>
            <a:r>
              <a:rPr lang="es-ES" dirty="0" err="1"/>
              <a:t>display</a:t>
            </a:r>
            <a:r>
              <a:rPr lang="es-ES" dirty="0"/>
              <a:t> cuando son muchos gráficos</a:t>
            </a:r>
          </a:p>
          <a:p>
            <a:pPr algn="just" eaLnBrk="0" fontAlgn="base" hangingPunct="0">
              <a:lnSpc>
                <a:spcPct val="150000"/>
              </a:lnSpc>
            </a:pPr>
            <a:r>
              <a:rPr lang="es-ES" b="1" dirty="0" err="1" smtClean="0">
                <a:solidFill>
                  <a:srgbClr val="FF0066"/>
                </a:solidFill>
              </a:rPr>
              <a:t>Theme</a:t>
            </a:r>
            <a:r>
              <a:rPr lang="es-ES" b="1" dirty="0" smtClean="0">
                <a:solidFill>
                  <a:srgbClr val="FF0066"/>
                </a:solidFill>
              </a:rPr>
              <a:t> (temas),</a:t>
            </a:r>
            <a:r>
              <a:rPr lang="es-ES" dirty="0"/>
              <a:t> </a:t>
            </a:r>
            <a:r>
              <a:rPr lang="es-ES" dirty="0" err="1"/>
              <a:t>items</a:t>
            </a:r>
            <a:r>
              <a:rPr lang="es-ES" dirty="0"/>
              <a:t> </a:t>
            </a:r>
            <a:r>
              <a:rPr lang="es-ES" dirty="0">
                <a:solidFill>
                  <a:srgbClr val="000000"/>
                </a:solidFill>
                <a:latin typeface="Droid Serif"/>
              </a:rPr>
              <a:t>para mejorar el </a:t>
            </a:r>
            <a:r>
              <a:rPr lang="es-ES" dirty="0" smtClean="0">
                <a:solidFill>
                  <a:srgbClr val="000000"/>
                </a:solidFill>
                <a:latin typeface="Droid Serif"/>
              </a:rPr>
              <a:t>gráfico </a:t>
            </a:r>
            <a:r>
              <a:rPr lang="es-ES" dirty="0">
                <a:solidFill>
                  <a:srgbClr val="000000"/>
                </a:solidFill>
                <a:latin typeface="Droid Serif"/>
              </a:rPr>
              <a:t>como fuente, </a:t>
            </a:r>
            <a:r>
              <a:rPr lang="es-ES" dirty="0" smtClean="0">
                <a:solidFill>
                  <a:srgbClr val="000000"/>
                </a:solidFill>
                <a:latin typeface="Droid Serif"/>
              </a:rPr>
              <a:t>tamaño, </a:t>
            </a:r>
            <a:r>
              <a:rPr lang="es-ES" dirty="0">
                <a:solidFill>
                  <a:srgbClr val="000000"/>
                </a:solidFill>
                <a:latin typeface="Droid Serif"/>
              </a:rPr>
              <a:t>color, </a:t>
            </a:r>
            <a:r>
              <a:rPr lang="es-ES" dirty="0" err="1">
                <a:solidFill>
                  <a:srgbClr val="000000"/>
                </a:solidFill>
                <a:latin typeface="Droid Serif"/>
              </a:rPr>
              <a:t>background</a:t>
            </a:r>
            <a:r>
              <a:rPr lang="es-ES" dirty="0" smtClean="0">
                <a:solidFill>
                  <a:srgbClr val="000000"/>
                </a:solidFill>
                <a:latin typeface="Droid Serif"/>
              </a:rPr>
              <a:t>.</a:t>
            </a:r>
            <a:endParaRPr lang="es-ES" dirty="0">
              <a:solidFill>
                <a:srgbClr val="000000"/>
              </a:solidFill>
              <a:latin typeface="Droid Serif"/>
            </a:endParaRPr>
          </a:p>
          <a:p>
            <a:pPr>
              <a:lnSpc>
                <a:spcPct val="150000"/>
              </a:lnSpc>
            </a:pPr>
            <a:endParaRPr lang="es-AR" dirty="0"/>
          </a:p>
        </p:txBody>
      </p:sp>
    </p:spTree>
    <p:extLst>
      <p:ext uri="{BB962C8B-B14F-4D97-AF65-F5344CB8AC3E}">
        <p14:creationId xmlns:p14="http://schemas.microsoft.com/office/powerpoint/2010/main" val="2370422152"/>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971" y="931358"/>
            <a:ext cx="6522242" cy="3431093"/>
          </a:xfrm>
          <a:prstGeom prst="rect">
            <a:avLst/>
          </a:prstGeom>
        </p:spPr>
      </p:pic>
    </p:spTree>
    <p:extLst>
      <p:ext uri="{BB962C8B-B14F-4D97-AF65-F5344CB8AC3E}">
        <p14:creationId xmlns:p14="http://schemas.microsoft.com/office/powerpoint/2010/main" val="15955805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984" y="1078405"/>
            <a:ext cx="6427370" cy="2940937"/>
          </a:xfrm>
          <a:prstGeom prst="rect">
            <a:avLst/>
          </a:prstGeom>
        </p:spPr>
      </p:pic>
    </p:spTree>
    <p:extLst>
      <p:ext uri="{BB962C8B-B14F-4D97-AF65-F5344CB8AC3E}">
        <p14:creationId xmlns:p14="http://schemas.microsoft.com/office/powerpoint/2010/main" val="27790701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84" y="929090"/>
            <a:ext cx="6677413" cy="3410578"/>
          </a:xfrm>
          <a:prstGeom prst="rect">
            <a:avLst/>
          </a:prstGeom>
        </p:spPr>
      </p:pic>
    </p:spTree>
    <p:extLst>
      <p:ext uri="{BB962C8B-B14F-4D97-AF65-F5344CB8AC3E}">
        <p14:creationId xmlns:p14="http://schemas.microsoft.com/office/powerpoint/2010/main" val="24722944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433" y="1538466"/>
            <a:ext cx="2514605" cy="1322835"/>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07" y="1542378"/>
            <a:ext cx="2725832" cy="1322835"/>
          </a:xfrm>
          <a:prstGeom prst="rect">
            <a:avLst/>
          </a:prstGeom>
        </p:spPr>
      </p:pic>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4254" y="3030276"/>
            <a:ext cx="3426569" cy="1750166"/>
          </a:xfrm>
          <a:prstGeom prst="rect">
            <a:avLst/>
          </a:prstGeom>
        </p:spPr>
      </p:pic>
    </p:spTree>
    <p:extLst>
      <p:ext uri="{BB962C8B-B14F-4D97-AF65-F5344CB8AC3E}">
        <p14:creationId xmlns:p14="http://schemas.microsoft.com/office/powerpoint/2010/main" val="19901583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44424" y="422500"/>
            <a:ext cx="6483301" cy="857400"/>
          </a:xfrm>
        </p:spPr>
        <p:txBody>
          <a:bodyPr/>
          <a:lstStyle/>
          <a:p>
            <a:r>
              <a:rPr lang="es-ES" dirty="0" smtClean="0"/>
              <a:t>Comunidades de prácticas</a:t>
            </a:r>
            <a:endParaRPr lang="es-AR" dirty="0"/>
          </a:p>
        </p:txBody>
      </p:sp>
    </p:spTree>
    <p:extLst>
      <p:ext uri="{BB962C8B-B14F-4D97-AF65-F5344CB8AC3E}">
        <p14:creationId xmlns:p14="http://schemas.microsoft.com/office/powerpoint/2010/main" val="21643221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844424" y="638524"/>
            <a:ext cx="5311752" cy="565074"/>
          </a:xfrm>
        </p:spPr>
        <p:txBody>
          <a:bodyPr/>
          <a:lstStyle/>
          <a:p>
            <a:r>
              <a:rPr lang="es-AR" dirty="0" smtClean="0"/>
              <a:t>¿Qué </a:t>
            </a:r>
            <a:r>
              <a:rPr lang="es-AR" dirty="0" smtClean="0"/>
              <a:t>es R-Ladies? Misión</a:t>
            </a:r>
            <a:endParaRPr lang="en-US" dirty="0"/>
          </a:p>
        </p:txBody>
      </p:sp>
      <p:sp>
        <p:nvSpPr>
          <p:cNvPr id="6" name="5 Subtítulo"/>
          <p:cNvSpPr>
            <a:spLocks noGrp="1"/>
          </p:cNvSpPr>
          <p:nvPr>
            <p:ph type="subTitle" idx="4294967295"/>
          </p:nvPr>
        </p:nvSpPr>
        <p:spPr>
          <a:xfrm>
            <a:off x="827584" y="1635646"/>
            <a:ext cx="6336704" cy="3096344"/>
          </a:xfrm>
        </p:spPr>
        <p:txBody>
          <a:bodyPr/>
          <a:lstStyle/>
          <a:p>
            <a:pPr algn="ctr">
              <a:buNone/>
            </a:pPr>
            <a:r>
              <a:rPr lang="es-MX" sz="2400" dirty="0" smtClean="0"/>
              <a:t>R-Ladies es una organización internacional cuya misión es promover la diversidad de género en la comunidad R, a través de reuniones presenciales, virtuales y mentorías en un espacio amigable y seguro.</a:t>
            </a:r>
            <a:endParaRPr lang="en-US" sz="2400" dirty="0"/>
          </a:p>
        </p:txBody>
      </p:sp>
      <p:pic>
        <p:nvPicPr>
          <p:cNvPr id="7" name="Shape 93" descr="photo-1434030216411-0b793f4b4173.jpg"/>
          <p:cNvPicPr preferRelativeResize="0"/>
          <p:nvPr/>
        </p:nvPicPr>
        <p:blipFill>
          <a:blip r:embed="rId3"/>
          <a:stretch>
            <a:fillRect/>
          </a:stretch>
        </p:blipFill>
        <p:spPr>
          <a:xfrm>
            <a:off x="7236296" y="3363838"/>
            <a:ext cx="1656184" cy="1656184"/>
          </a:xfrm>
          <a:prstGeom prst="ellipse">
            <a:avLst/>
          </a:prstGeom>
          <a:noFill/>
          <a:ln>
            <a:noFill/>
          </a:ln>
        </p:spPr>
      </p:pic>
    </p:spTree>
    <p:extLst>
      <p:ext uri="{BB962C8B-B14F-4D97-AF65-F5344CB8AC3E}">
        <p14:creationId xmlns:p14="http://schemas.microsoft.com/office/powerpoint/2010/main" val="1813879671"/>
      </p:ext>
    </p:extLst>
  </p:cSld>
  <p:clrMapOvr>
    <a:masterClrMapping/>
  </p:clrMapOvr>
  <p:transition>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2" name="Picture 2" descr="https://lh5.googleusercontent.com/_JVfuSYAsHK7rr7eNrjhizK-iidCW0PlGPni6nPyHmZrbUAAzCsVs-D0RQpzPTWdhyfs4B6VyIF2VYpPOKFmcd8Aa4uipdJUNRTl9s7sl-Yb09BB8QBikcf1rrHCMnttTVVa4wv5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2629" y="1730569"/>
            <a:ext cx="1630740" cy="188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9725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58939" y="1804038"/>
            <a:ext cx="8273361" cy="3270362"/>
          </a:xfrm>
        </p:spPr>
        <p:txBody>
          <a:bodyPr/>
          <a:lstStyle/>
          <a:p>
            <a:pPr>
              <a:lnSpc>
                <a:spcPct val="200000"/>
              </a:lnSpc>
              <a:spcAft>
                <a:spcPts val="750"/>
              </a:spcAft>
              <a:buClr>
                <a:srgbClr val="9CCFB1"/>
              </a:buClr>
              <a:buFont typeface="+mj-lt"/>
              <a:buAutoNum type="arabicPeriod"/>
            </a:pPr>
            <a:r>
              <a:rPr lang="es-ES" dirty="0" smtClean="0">
                <a:solidFill>
                  <a:srgbClr val="71577B"/>
                </a:solidFill>
                <a:latin typeface="Aller" panose="020B0503030302020204" pitchFamily="34" charset="0"/>
                <a:ea typeface="Calibri" panose="020F0502020204030204" pitchFamily="34" charset="0"/>
              </a:rPr>
              <a:t>Señales visuales +</a:t>
            </a:r>
          </a:p>
          <a:p>
            <a:pPr>
              <a:lnSpc>
                <a:spcPct val="200000"/>
              </a:lnSpc>
              <a:spcAft>
                <a:spcPts val="750"/>
              </a:spcAft>
              <a:buClr>
                <a:srgbClr val="9CCFB1"/>
              </a:buClr>
              <a:buFont typeface="+mj-lt"/>
              <a:buAutoNum type="arabicPeriod"/>
            </a:pPr>
            <a:r>
              <a:rPr lang="es-ES" dirty="0" smtClean="0">
                <a:solidFill>
                  <a:srgbClr val="71577B"/>
                </a:solidFill>
                <a:latin typeface="Aller" panose="020B0503030302020204" pitchFamily="34" charset="0"/>
                <a:ea typeface="Calibri" panose="020F0502020204030204" pitchFamily="34" charset="0"/>
              </a:rPr>
              <a:t> Sistemas de coordenadas +</a:t>
            </a:r>
          </a:p>
          <a:p>
            <a:pPr>
              <a:lnSpc>
                <a:spcPct val="200000"/>
              </a:lnSpc>
              <a:spcAft>
                <a:spcPts val="750"/>
              </a:spcAft>
              <a:buClr>
                <a:srgbClr val="9CCFB1"/>
              </a:buClr>
              <a:buFont typeface="+mj-lt"/>
              <a:buAutoNum type="arabicPeriod"/>
            </a:pPr>
            <a:r>
              <a:rPr lang="es-ES" dirty="0" smtClean="0">
                <a:solidFill>
                  <a:schemeClr val="bg1">
                    <a:lumMod val="50000"/>
                  </a:schemeClr>
                </a:solidFill>
                <a:latin typeface="Aller" panose="020B0503030302020204" pitchFamily="34" charset="0"/>
                <a:ea typeface="Calibri" panose="020F0502020204030204" pitchFamily="34" charset="0"/>
              </a:rPr>
              <a:t> Escalas +</a:t>
            </a:r>
          </a:p>
          <a:p>
            <a:pPr>
              <a:lnSpc>
                <a:spcPct val="200000"/>
              </a:lnSpc>
              <a:spcAft>
                <a:spcPts val="750"/>
              </a:spcAft>
              <a:buClr>
                <a:srgbClr val="9CCFB1"/>
              </a:buClr>
              <a:buFont typeface="+mj-lt"/>
              <a:buAutoNum type="arabicPeriod"/>
            </a:pPr>
            <a:r>
              <a:rPr lang="es-ES" sz="2400" dirty="0">
                <a:solidFill>
                  <a:srgbClr val="9BCFB0"/>
                </a:solidFill>
                <a:latin typeface="Aller" panose="020B0503030302020204" pitchFamily="34" charset="0"/>
                <a:ea typeface="Calibri" panose="020F0502020204030204" pitchFamily="34" charset="0"/>
              </a:rPr>
              <a:t> Contexto</a:t>
            </a:r>
          </a:p>
          <a:p>
            <a:pPr>
              <a:lnSpc>
                <a:spcPct val="200000"/>
              </a:lnSpc>
              <a:spcAft>
                <a:spcPts val="750"/>
              </a:spcAft>
              <a:buClr>
                <a:srgbClr val="9CCFB1"/>
              </a:buClr>
              <a:buFont typeface="+mj-lt"/>
              <a:buAutoNum type="arabicPeriod"/>
            </a:pPr>
            <a:endParaRPr lang="es-ES" dirty="0" smtClean="0">
              <a:solidFill>
                <a:schemeClr val="bg1">
                  <a:lumMod val="50000"/>
                </a:schemeClr>
              </a:solidFill>
              <a:latin typeface="Aller" panose="020B0503030302020204" pitchFamily="34" charset="0"/>
              <a:ea typeface="Calibri" panose="020F0502020204030204" pitchFamily="34" charset="0"/>
            </a:endParaRPr>
          </a:p>
          <a:p>
            <a:pPr>
              <a:lnSpc>
                <a:spcPct val="200000"/>
              </a:lnSpc>
              <a:spcAft>
                <a:spcPts val="750"/>
              </a:spcAft>
              <a:buClr>
                <a:srgbClr val="9CCFB1"/>
              </a:buClr>
              <a:buFont typeface="+mj-lt"/>
              <a:buAutoNum type="arabicPeriod"/>
            </a:pPr>
            <a:endParaRPr lang="es-ES" dirty="0" smtClean="0">
              <a:solidFill>
                <a:schemeClr val="bg1">
                  <a:lumMod val="50000"/>
                </a:schemeClr>
              </a:solidFill>
              <a:latin typeface="Aller" panose="020B0503030302020204" pitchFamily="34" charset="0"/>
              <a:ea typeface="Calibri" panose="020F0502020204030204" pitchFamily="34" charset="0"/>
            </a:endParaRPr>
          </a:p>
          <a:p>
            <a:pPr>
              <a:lnSpc>
                <a:spcPct val="200000"/>
              </a:lnSpc>
              <a:spcAft>
                <a:spcPts val="750"/>
              </a:spcAft>
              <a:buClr>
                <a:srgbClr val="9CCFB1"/>
              </a:buClr>
              <a:buFont typeface="+mj-lt"/>
              <a:buAutoNum type="arabicPeriod"/>
            </a:pPr>
            <a:endParaRPr lang="es-ES" dirty="0" smtClean="0">
              <a:solidFill>
                <a:srgbClr val="9BCFB0"/>
              </a:solidFill>
              <a:latin typeface="Aller" panose="020B0503030302020204" pitchFamily="34" charset="0"/>
              <a:ea typeface="Calibri" panose="020F0502020204030204" pitchFamily="34" charset="0"/>
            </a:endParaRPr>
          </a:p>
          <a:p>
            <a:pPr>
              <a:lnSpc>
                <a:spcPct val="200000"/>
              </a:lnSpc>
              <a:spcAft>
                <a:spcPts val="750"/>
              </a:spcAft>
              <a:buClr>
                <a:srgbClr val="9CCFB1"/>
              </a:buClr>
              <a:buFont typeface="+mj-lt"/>
              <a:buAutoNum type="arabicPeriod"/>
            </a:pPr>
            <a:endParaRPr lang="es-ES" dirty="0" smtClean="0">
              <a:solidFill>
                <a:srgbClr val="2C204D"/>
              </a:solidFill>
              <a:latin typeface="Aller" panose="020B0503030302020204" pitchFamily="34" charset="0"/>
              <a:ea typeface="Calibri" panose="020F0502020204030204" pitchFamily="34" charset="0"/>
            </a:endParaRPr>
          </a:p>
        </p:txBody>
      </p:sp>
      <p:pic>
        <p:nvPicPr>
          <p:cNvPr id="4"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
        <p:nvSpPr>
          <p:cNvPr id="9" name="Google Shape;69;p16"/>
          <p:cNvSpPr txBox="1">
            <a:spLocks/>
          </p:cNvSpPr>
          <p:nvPr/>
        </p:nvSpPr>
        <p:spPr>
          <a:xfrm>
            <a:off x="311700" y="445025"/>
            <a:ext cx="8520600" cy="122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pPr>
            <a:r>
              <a:rPr lang="es-ES" sz="3600" dirty="0">
                <a:solidFill>
                  <a:srgbClr val="2C204D"/>
                </a:solidFill>
                <a:latin typeface="Aller" panose="020B0503030302020204" pitchFamily="34" charset="0"/>
                <a:ea typeface="Allerta"/>
                <a:cs typeface="Allerta"/>
              </a:rPr>
              <a:t>¿</a:t>
            </a:r>
            <a:r>
              <a:rPr lang="en-US" sz="3600" dirty="0" err="1">
                <a:solidFill>
                  <a:srgbClr val="2C204D"/>
                </a:solidFill>
                <a:latin typeface="Aller" panose="020B0503030302020204" pitchFamily="34" charset="0"/>
                <a:ea typeface="Allerta"/>
                <a:cs typeface="Allerta"/>
              </a:rPr>
              <a:t>Cuáles</a:t>
            </a:r>
            <a:r>
              <a:rPr lang="en-US" sz="3600" dirty="0">
                <a:solidFill>
                  <a:srgbClr val="2C204D"/>
                </a:solidFill>
                <a:latin typeface="Aller" panose="020B0503030302020204" pitchFamily="34" charset="0"/>
                <a:ea typeface="Allerta"/>
                <a:cs typeface="Allerta"/>
              </a:rPr>
              <a:t> son </a:t>
            </a:r>
            <a:r>
              <a:rPr lang="en-US" sz="3600" dirty="0" err="1">
                <a:solidFill>
                  <a:srgbClr val="2C204D"/>
                </a:solidFill>
                <a:latin typeface="Aller" panose="020B0503030302020204" pitchFamily="34" charset="0"/>
                <a:ea typeface="Allerta"/>
                <a:cs typeface="Allerta"/>
              </a:rPr>
              <a:t>los</a:t>
            </a:r>
            <a:r>
              <a:rPr lang="en-US" sz="3600" dirty="0">
                <a:solidFill>
                  <a:srgbClr val="2C204D"/>
                </a:solidFill>
                <a:latin typeface="Aller" panose="020B0503030302020204" pitchFamily="34" charset="0"/>
                <a:ea typeface="Allerta"/>
                <a:cs typeface="Allerta"/>
              </a:rPr>
              <a:t> </a:t>
            </a:r>
            <a:r>
              <a:rPr lang="en-US" sz="3600" dirty="0" err="1">
                <a:solidFill>
                  <a:srgbClr val="2C204D"/>
                </a:solidFill>
                <a:latin typeface="Aller Light" panose="020B0503040302020204" pitchFamily="34" charset="0"/>
                <a:ea typeface="Allerta"/>
                <a:cs typeface="Allerta"/>
              </a:rPr>
              <a:t>ingredientes</a:t>
            </a:r>
            <a:r>
              <a:rPr lang="en-US" sz="3600" dirty="0">
                <a:solidFill>
                  <a:srgbClr val="2C204D"/>
                </a:solidFill>
                <a:latin typeface="Aller" panose="020B0503030302020204" pitchFamily="34" charset="0"/>
                <a:ea typeface="Allerta"/>
                <a:cs typeface="Allerta"/>
              </a:rPr>
              <a:t> de </a:t>
            </a:r>
            <a:r>
              <a:rPr lang="en-US" sz="3600" dirty="0" err="1">
                <a:solidFill>
                  <a:srgbClr val="2C204D"/>
                </a:solidFill>
                <a:latin typeface="Aller" panose="020B0503030302020204" pitchFamily="34" charset="0"/>
                <a:ea typeface="Allerta"/>
                <a:cs typeface="Allerta"/>
              </a:rPr>
              <a:t>una</a:t>
            </a:r>
            <a:r>
              <a:rPr lang="en-US" sz="3600" dirty="0">
                <a:solidFill>
                  <a:srgbClr val="2C204D"/>
                </a:solidFill>
                <a:latin typeface="Aller" panose="020B0503030302020204" pitchFamily="34" charset="0"/>
                <a:ea typeface="Allerta"/>
                <a:cs typeface="Allerta"/>
              </a:rPr>
              <a:t> </a:t>
            </a:r>
            <a:r>
              <a:rPr lang="en-US" sz="3600" dirty="0" err="1">
                <a:solidFill>
                  <a:srgbClr val="2C204D"/>
                </a:solidFill>
                <a:latin typeface="Aller Light" panose="020B0503040302020204" pitchFamily="34" charset="0"/>
                <a:ea typeface="Allerta"/>
                <a:cs typeface="Allerta"/>
              </a:rPr>
              <a:t>visualización</a:t>
            </a:r>
            <a:r>
              <a:rPr lang="en-US" sz="3600" dirty="0">
                <a:solidFill>
                  <a:srgbClr val="2C204D"/>
                </a:solidFill>
                <a:latin typeface="Aller" panose="020B0503030302020204" pitchFamily="34" charset="0"/>
                <a:ea typeface="Allerta"/>
                <a:cs typeface="Allerta"/>
              </a:rPr>
              <a:t>?</a:t>
            </a:r>
            <a:endParaRPr lang="es-MX" sz="3600" dirty="0">
              <a:solidFill>
                <a:srgbClr val="2C204D"/>
              </a:solidFill>
              <a:latin typeface="Aller" panose="020B0503030302020204" pitchFamily="34" charset="0"/>
              <a:ea typeface="Allerta"/>
              <a:cs typeface="Allerta"/>
              <a:sym typeface="Allerta"/>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510" y="1667435"/>
            <a:ext cx="1881647" cy="2409138"/>
          </a:xfrm>
          <a:prstGeom prst="rect">
            <a:avLst/>
          </a:prstGeom>
        </p:spPr>
      </p:pic>
    </p:spTree>
    <p:extLst>
      <p:ext uri="{BB962C8B-B14F-4D97-AF65-F5344CB8AC3E}">
        <p14:creationId xmlns:p14="http://schemas.microsoft.com/office/powerpoint/2010/main" val="176875526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2" name="Google Shape;69;p16"/>
          <p:cNvSpPr txBox="1">
            <a:spLocks noGrp="1"/>
          </p:cNvSpPr>
          <p:nvPr>
            <p:ph type="title"/>
          </p:nvPr>
        </p:nvSpPr>
        <p:spPr>
          <a:xfrm>
            <a:off x="3417686" y="1459679"/>
            <a:ext cx="5151551" cy="186029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s-419" sz="3600" dirty="0" smtClean="0">
                <a:solidFill>
                  <a:srgbClr val="2C204D"/>
                </a:solidFill>
                <a:latin typeface="Aller" panose="020B0503030302020204" pitchFamily="34" charset="0"/>
                <a:ea typeface="Allerta"/>
                <a:cs typeface="Allerta"/>
                <a:sym typeface="Allerta"/>
              </a:rPr>
              <a:t>¿De qué hablamos cuando hablamos de visualización de datos? </a:t>
            </a:r>
            <a:endParaRPr sz="3600" dirty="0">
              <a:solidFill>
                <a:srgbClr val="2C204D"/>
              </a:solidFill>
              <a:latin typeface="Aller" panose="020B0503030302020204" pitchFamily="34" charset="0"/>
              <a:ea typeface="Allerta"/>
              <a:cs typeface="Allerta"/>
              <a:sym typeface="Allerta"/>
            </a:endParaRPr>
          </a:p>
        </p:txBody>
      </p:sp>
      <p:pic>
        <p:nvPicPr>
          <p:cNvPr id="3" name="Google Shape;72;p16"/>
          <p:cNvPicPr preferRelativeResize="0"/>
          <p:nvPr/>
        </p:nvPicPr>
        <p:blipFill>
          <a:blip r:embed="rId4">
            <a:alphaModFix/>
          </a:blip>
          <a:stretch>
            <a:fillRect/>
          </a:stretch>
        </p:blipFill>
        <p:spPr>
          <a:xfrm>
            <a:off x="8068875" y="4287500"/>
            <a:ext cx="1000725" cy="786900"/>
          </a:xfrm>
          <a:prstGeom prst="rect">
            <a:avLst/>
          </a:prstGeom>
          <a:noFill/>
          <a:ln>
            <a:noFill/>
          </a:ln>
        </p:spPr>
      </p:pic>
      <p:sp>
        <p:nvSpPr>
          <p:cNvPr id="4" name="Rectángulo 3"/>
          <p:cNvSpPr/>
          <p:nvPr/>
        </p:nvSpPr>
        <p:spPr>
          <a:xfrm>
            <a:off x="3417686" y="941294"/>
            <a:ext cx="2125903"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4400" i="0" u="none" strike="noStrike" kern="0" cap="none" spc="0" normalizeH="0" baseline="0" noProof="0" dirty="0" smtClean="0">
                <a:ln>
                  <a:noFill/>
                </a:ln>
                <a:solidFill>
                  <a:srgbClr val="41B6A6"/>
                </a:solidFill>
                <a:effectLst/>
                <a:uLnTx/>
                <a:uFillTx/>
                <a:latin typeface="Aller" panose="020B0503030302020204" pitchFamily="34" charset="0"/>
                <a:ea typeface="Allerta"/>
                <a:cs typeface="Allerta"/>
              </a:rPr>
              <a:t>Parte</a:t>
            </a:r>
            <a:r>
              <a:rPr kumimoji="0" lang="es-AR" sz="4400" i="0" u="none" strike="noStrike" kern="0" cap="none" spc="0" normalizeH="0" noProof="0" dirty="0" smtClean="0">
                <a:ln>
                  <a:noFill/>
                </a:ln>
                <a:solidFill>
                  <a:srgbClr val="41B6A6"/>
                </a:solidFill>
                <a:effectLst/>
                <a:uLnTx/>
                <a:uFillTx/>
                <a:latin typeface="Aller" panose="020B0503030302020204" pitchFamily="34" charset="0"/>
                <a:ea typeface="Allerta"/>
                <a:cs typeface="Allerta"/>
              </a:rPr>
              <a:t> </a:t>
            </a:r>
            <a:r>
              <a:rPr kumimoji="0" lang="es-AR" sz="4400" i="0" u="none" strike="noStrike" kern="0" cap="none" spc="0" normalizeH="0" baseline="0" noProof="0" dirty="0" smtClean="0">
                <a:ln>
                  <a:noFill/>
                </a:ln>
                <a:solidFill>
                  <a:srgbClr val="41B6A6"/>
                </a:solidFill>
                <a:effectLst/>
                <a:uLnTx/>
                <a:uFillTx/>
                <a:latin typeface="Aller" panose="020B0503030302020204" pitchFamily="34" charset="0"/>
                <a:ea typeface="Allerta"/>
                <a:cs typeface="Allerta"/>
              </a:rPr>
              <a:t>1 </a:t>
            </a:r>
            <a:endParaRPr kumimoji="0" lang="es-AR" sz="1800" i="0" u="none" strike="noStrike" kern="0" cap="none" spc="0" normalizeH="0" baseline="0" noProof="0" dirty="0" smtClean="0">
              <a:ln>
                <a:noFill/>
              </a:ln>
              <a:solidFill>
                <a:srgbClr val="41B6A6"/>
              </a:solidFill>
              <a:effectLst/>
              <a:uLnTx/>
              <a:uFillTx/>
              <a:latin typeface="Aller" panose="020B0503030302020204" pitchFamily="34" charset="0"/>
            </a:endParaRPr>
          </a:p>
        </p:txBody>
      </p:sp>
    </p:spTree>
    <p:extLst>
      <p:ext uri="{BB962C8B-B14F-4D97-AF65-F5344CB8AC3E}">
        <p14:creationId xmlns:p14="http://schemas.microsoft.com/office/powerpoint/2010/main" val="648935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 y="0"/>
            <a:ext cx="9141293" cy="5143500"/>
          </a:xfrm>
          <a:prstGeom prst="rect">
            <a:avLst/>
          </a:prstGeom>
        </p:spPr>
      </p:pic>
      <p:sp>
        <p:nvSpPr>
          <p:cNvPr id="5" name="Rectángulo 3"/>
          <p:cNvSpPr/>
          <p:nvPr/>
        </p:nvSpPr>
        <p:spPr>
          <a:xfrm>
            <a:off x="3668206" y="941294"/>
            <a:ext cx="2125903"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4400" i="0" u="none" strike="noStrike" kern="0" cap="none" spc="0" normalizeH="0" baseline="0" noProof="0" dirty="0" smtClean="0">
                <a:ln>
                  <a:noFill/>
                </a:ln>
                <a:solidFill>
                  <a:srgbClr val="41B6A6"/>
                </a:solidFill>
                <a:effectLst/>
                <a:uLnTx/>
                <a:uFillTx/>
                <a:latin typeface="Aller" panose="020B0503030302020204" pitchFamily="34" charset="0"/>
                <a:ea typeface="Allerta"/>
                <a:cs typeface="Allerta"/>
              </a:rPr>
              <a:t>Parte</a:t>
            </a:r>
            <a:r>
              <a:rPr kumimoji="0" lang="es-AR" sz="4400" i="0" u="none" strike="noStrike" kern="0" cap="none" spc="0" normalizeH="0" noProof="0" dirty="0" smtClean="0">
                <a:ln>
                  <a:noFill/>
                </a:ln>
                <a:solidFill>
                  <a:srgbClr val="41B6A6"/>
                </a:solidFill>
                <a:effectLst/>
                <a:uLnTx/>
                <a:uFillTx/>
                <a:latin typeface="Aller" panose="020B0503030302020204" pitchFamily="34" charset="0"/>
                <a:ea typeface="Allerta"/>
                <a:cs typeface="Allerta"/>
              </a:rPr>
              <a:t> </a:t>
            </a:r>
            <a:r>
              <a:rPr kumimoji="0" lang="es-AR" sz="4400" i="0" u="none" strike="noStrike" kern="0" cap="none" spc="0" normalizeH="0" baseline="0" noProof="0" dirty="0" smtClean="0">
                <a:ln>
                  <a:noFill/>
                </a:ln>
                <a:solidFill>
                  <a:srgbClr val="41B6A6"/>
                </a:solidFill>
                <a:effectLst/>
                <a:uLnTx/>
                <a:uFillTx/>
                <a:latin typeface="Aller" panose="020B0503030302020204" pitchFamily="34" charset="0"/>
                <a:ea typeface="Allerta"/>
                <a:cs typeface="Allerta"/>
              </a:rPr>
              <a:t>1 </a:t>
            </a:r>
            <a:endParaRPr kumimoji="0" lang="es-AR" sz="1800" i="0" u="none" strike="noStrike" kern="0" cap="none" spc="0" normalizeH="0" baseline="0" noProof="0" dirty="0" smtClean="0">
              <a:ln>
                <a:noFill/>
              </a:ln>
              <a:solidFill>
                <a:srgbClr val="41B6A6"/>
              </a:solidFill>
              <a:effectLst/>
              <a:uLnTx/>
              <a:uFillTx/>
              <a:latin typeface="Aller" panose="020B0503030302020204" pitchFamily="34" charset="0"/>
            </a:endParaRPr>
          </a:p>
        </p:txBody>
      </p:sp>
      <p:sp>
        <p:nvSpPr>
          <p:cNvPr id="6" name="Google Shape;69;p16"/>
          <p:cNvSpPr txBox="1">
            <a:spLocks noGrp="1"/>
          </p:cNvSpPr>
          <p:nvPr>
            <p:ph type="title"/>
          </p:nvPr>
        </p:nvSpPr>
        <p:spPr>
          <a:xfrm>
            <a:off x="3668206" y="1459679"/>
            <a:ext cx="5151551" cy="186029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s-419" sz="3600" dirty="0" smtClean="0">
                <a:solidFill>
                  <a:srgbClr val="2C204D"/>
                </a:solidFill>
                <a:latin typeface="Aller" panose="020B0503030302020204" pitchFamily="34" charset="0"/>
                <a:ea typeface="Allerta"/>
                <a:cs typeface="Allerta"/>
                <a:sym typeface="Allerta"/>
              </a:rPr>
              <a:t>¿De qué hablamos cuando hablamos de visualización de datos? </a:t>
            </a:r>
            <a:endParaRPr sz="3600" dirty="0">
              <a:solidFill>
                <a:srgbClr val="2C204D"/>
              </a:solidFill>
              <a:latin typeface="Aller" panose="020B0503030302020204" pitchFamily="34" charset="0"/>
              <a:ea typeface="Allerta"/>
              <a:cs typeface="Allerta"/>
              <a:sym typeface="Allerta"/>
            </a:endParaRPr>
          </a:p>
        </p:txBody>
      </p:sp>
      <p:pic>
        <p:nvPicPr>
          <p:cNvPr id="7" name="Google Shape;72;p16"/>
          <p:cNvPicPr preferRelativeResize="0"/>
          <p:nvPr/>
        </p:nvPicPr>
        <p:blipFill>
          <a:blip r:embed="rId3">
            <a:alphaModFix/>
          </a:blip>
          <a:stretch>
            <a:fillRect/>
          </a:stretch>
        </p:blipFill>
        <p:spPr>
          <a:xfrm>
            <a:off x="8068875" y="4287500"/>
            <a:ext cx="1000725" cy="786900"/>
          </a:xfrm>
          <a:prstGeom prst="rect">
            <a:avLst/>
          </a:prstGeom>
          <a:noFill/>
          <a:ln>
            <a:noFill/>
          </a:ln>
        </p:spPr>
      </p:pic>
    </p:spTree>
    <p:extLst>
      <p:ext uri="{BB962C8B-B14F-4D97-AF65-F5344CB8AC3E}">
        <p14:creationId xmlns:p14="http://schemas.microsoft.com/office/powerpoint/2010/main" val="41494761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CCFB1"/>
        </a:solidFill>
        <a:effectLst/>
      </p:bgPr>
    </p:bg>
    <p:spTree>
      <p:nvGrpSpPr>
        <p:cNvPr id="1" name="Shape 68"/>
        <p:cNvGrpSpPr/>
        <p:nvPr/>
      </p:nvGrpSpPr>
      <p:grpSpPr>
        <a:xfrm>
          <a:off x="0" y="0"/>
          <a:ext cx="0" cy="0"/>
          <a:chOff x="0" y="0"/>
          <a:chExt cx="0" cy="0"/>
        </a:xfrm>
      </p:grpSpPr>
      <p:sp>
        <p:nvSpPr>
          <p:cNvPr id="70" name="Google Shape;70;p16"/>
          <p:cNvSpPr txBox="1">
            <a:spLocks noGrp="1"/>
          </p:cNvSpPr>
          <p:nvPr>
            <p:ph type="body" idx="1"/>
          </p:nvPr>
        </p:nvSpPr>
        <p:spPr>
          <a:xfrm>
            <a:off x="439124" y="1832675"/>
            <a:ext cx="8393175" cy="1376439"/>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lang="es-MX" sz="2000" dirty="0" smtClean="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lang="es-MX"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0"/>
              </a:spcBef>
              <a:spcAft>
                <a:spcPts val="0"/>
              </a:spcAft>
              <a:buNone/>
            </a:pPr>
            <a:endParaRPr sz="2000" dirty="0">
              <a:solidFill>
                <a:schemeClr val="dk1"/>
              </a:solidFill>
              <a:latin typeface="Aller" panose="020B0503030302020204" pitchFamily="34" charset="0"/>
              <a:ea typeface="Allerta"/>
              <a:cs typeface="Allerta"/>
              <a:sym typeface="Allerta"/>
            </a:endParaRPr>
          </a:p>
          <a:p>
            <a:pPr marL="0" lvl="0" indent="0" algn="just" rtl="0">
              <a:lnSpc>
                <a:spcPct val="115000"/>
              </a:lnSpc>
              <a:spcBef>
                <a:spcPts val="1000"/>
              </a:spcBef>
              <a:spcAft>
                <a:spcPts val="0"/>
              </a:spcAft>
              <a:buClr>
                <a:schemeClr val="dk1"/>
              </a:buClr>
              <a:buSzPts val="1100"/>
              <a:buFont typeface="Arial"/>
              <a:buNone/>
            </a:pPr>
            <a:r>
              <a:rPr lang="es-419" sz="1200" i="1" dirty="0" smtClean="0">
                <a:solidFill>
                  <a:schemeClr val="dk1"/>
                </a:solidFill>
                <a:latin typeface="Aller" panose="020B0503030302020204" pitchFamily="34" charset="0"/>
                <a:ea typeface="Allerta"/>
                <a:cs typeface="Allerta"/>
                <a:sym typeface="Allerta"/>
              </a:rPr>
              <a:t>                                                                                        </a:t>
            </a:r>
            <a:endParaRPr dirty="0"/>
          </a:p>
        </p:txBody>
      </p:sp>
      <p:sp>
        <p:nvSpPr>
          <p:cNvPr id="71" name="Google Shape;71;p16"/>
          <p:cNvSpPr txBox="1">
            <a:spLocks noGrp="1"/>
          </p:cNvSpPr>
          <p:nvPr>
            <p:ph type="title"/>
          </p:nvPr>
        </p:nvSpPr>
        <p:spPr>
          <a:xfrm>
            <a:off x="937769" y="1179567"/>
            <a:ext cx="7395883" cy="2682654"/>
          </a:xfrm>
          <a:prstGeom prst="rect">
            <a:avLst/>
          </a:prstGeom>
        </p:spPr>
        <p:txBody>
          <a:bodyPr spcFirstLastPara="1" wrap="square" lIns="91425" tIns="91425" rIns="91425" bIns="91425" anchor="t" anchorCtr="0">
            <a:noAutofit/>
          </a:bodyPr>
          <a:lstStyle/>
          <a:p>
            <a:pPr lvl="0">
              <a:spcBef>
                <a:spcPts val="1000"/>
              </a:spcBef>
              <a:spcAft>
                <a:spcPts val="1000"/>
              </a:spcAft>
            </a:pPr>
            <a:r>
              <a:rPr lang="es-419" sz="3000" dirty="0" smtClean="0">
                <a:solidFill>
                  <a:srgbClr val="2C204D"/>
                </a:solidFill>
                <a:latin typeface="Aller" panose="020B0503030302020204" pitchFamily="34" charset="0"/>
                <a:ea typeface="Allerta"/>
                <a:cs typeface="Allerta"/>
                <a:sym typeface="Allerta"/>
              </a:rPr>
              <a:t>  </a:t>
            </a:r>
            <a:r>
              <a:rPr lang="es-419" sz="3000" dirty="0" smtClean="0">
                <a:solidFill>
                  <a:srgbClr val="2C204D"/>
                </a:solidFill>
                <a:latin typeface="Aller Light" panose="020B0503040302020204" pitchFamily="34" charset="0"/>
                <a:ea typeface="Allerta"/>
                <a:cs typeface="Allerta"/>
                <a:sym typeface="Allerta"/>
              </a:rPr>
              <a:t>Podemos entender a la visualización como un medio que puede ser usado como una </a:t>
            </a:r>
            <a:r>
              <a:rPr lang="es-419" sz="3000" b="1" dirty="0" smtClean="0">
                <a:solidFill>
                  <a:srgbClr val="2C204D"/>
                </a:solidFill>
                <a:latin typeface="Aller Light" panose="020B0503040302020204" pitchFamily="34" charset="0"/>
                <a:ea typeface="Allerta"/>
                <a:cs typeface="Allerta"/>
                <a:sym typeface="Allerta"/>
              </a:rPr>
              <a:t>herramienta</a:t>
            </a:r>
            <a:r>
              <a:rPr lang="es-419" sz="3000" dirty="0" smtClean="0">
                <a:solidFill>
                  <a:srgbClr val="2C204D"/>
                </a:solidFill>
                <a:latin typeface="Aller Light" panose="020B0503040302020204" pitchFamily="34" charset="0"/>
                <a:ea typeface="Allerta"/>
                <a:cs typeface="Allerta"/>
                <a:sym typeface="Allerta"/>
              </a:rPr>
              <a:t> y a la vez como una </a:t>
            </a:r>
            <a:r>
              <a:rPr lang="es-419" sz="3000" b="1" dirty="0" smtClean="0">
                <a:solidFill>
                  <a:srgbClr val="2C204D"/>
                </a:solidFill>
                <a:latin typeface="Aller Light" panose="020B0503040302020204" pitchFamily="34" charset="0"/>
                <a:ea typeface="Allerta"/>
                <a:cs typeface="Allerta"/>
                <a:sym typeface="Allerta"/>
              </a:rPr>
              <a:t>forma de expresar</a:t>
            </a:r>
            <a:r>
              <a:rPr lang="en-US" sz="3000" b="1" dirty="0">
                <a:solidFill>
                  <a:srgbClr val="2C204D"/>
                </a:solidFill>
                <a:latin typeface="Aller Light" panose="020B0503040302020204" pitchFamily="34" charset="0"/>
                <a:ea typeface="Allerta"/>
                <a:cs typeface="Allerta"/>
                <a:sym typeface="Allerta"/>
              </a:rPr>
              <a:t> </a:t>
            </a:r>
            <a:r>
              <a:rPr lang="en-US" sz="3000" b="1" dirty="0" err="1" smtClean="0">
                <a:solidFill>
                  <a:srgbClr val="2C204D"/>
                </a:solidFill>
                <a:latin typeface="Aller Light" panose="020B0503040302020204" pitchFamily="34" charset="0"/>
                <a:ea typeface="Allerta"/>
                <a:cs typeface="Allerta"/>
                <a:sym typeface="Allerta"/>
              </a:rPr>
              <a:t>datos</a:t>
            </a:r>
            <a:r>
              <a:rPr lang="en-US" sz="3000" b="1" dirty="0" smtClean="0">
                <a:solidFill>
                  <a:srgbClr val="2C204D"/>
                </a:solidFill>
                <a:latin typeface="Aller Light" panose="020B0503040302020204" pitchFamily="34" charset="0"/>
                <a:ea typeface="Allerta"/>
                <a:cs typeface="Allerta"/>
                <a:sym typeface="Allerta"/>
              </a:rPr>
              <a:t>.</a:t>
            </a:r>
            <a:endParaRPr sz="3000" b="1" dirty="0">
              <a:solidFill>
                <a:srgbClr val="2C204D"/>
              </a:solidFill>
              <a:latin typeface="Aller Light" panose="020B0503040302020204" pitchFamily="34" charset="0"/>
              <a:ea typeface="Allerta"/>
              <a:cs typeface="Allerta"/>
              <a:sym typeface="Allerta"/>
            </a:endParaRPr>
          </a:p>
        </p:txBody>
      </p:sp>
      <p:sp>
        <p:nvSpPr>
          <p:cNvPr id="7" name="Google Shape;69;p16"/>
          <p:cNvSpPr txBox="1">
            <a:spLocks/>
          </p:cNvSpPr>
          <p:nvPr/>
        </p:nvSpPr>
        <p:spPr>
          <a:xfrm>
            <a:off x="3972796" y="4419122"/>
            <a:ext cx="350524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lnSpc>
                <a:spcPct val="115000"/>
              </a:lnSpc>
              <a:spcBef>
                <a:spcPts val="1000"/>
              </a:spcBef>
              <a:buSzPts val="1100"/>
            </a:pPr>
            <a:r>
              <a:rPr lang="es-419" sz="1000" i="1" dirty="0" err="1" smtClean="0">
                <a:solidFill>
                  <a:srgbClr val="2C204D"/>
                </a:solidFill>
                <a:latin typeface="Aller" panose="020B0503030302020204" pitchFamily="34" charset="0"/>
                <a:ea typeface="Allerta"/>
                <a:cs typeface="Allerta"/>
                <a:sym typeface="Allerta"/>
              </a:rPr>
              <a:t>Source</a:t>
            </a:r>
            <a:r>
              <a:rPr lang="es-419" sz="1000" i="1" dirty="0" smtClean="0">
                <a:solidFill>
                  <a:srgbClr val="2C204D"/>
                </a:solidFill>
                <a:latin typeface="Aller" panose="020B0503030302020204" pitchFamily="34" charset="0"/>
                <a:ea typeface="Allerta"/>
                <a:cs typeface="Allerta"/>
                <a:sym typeface="Allerta"/>
              </a:rPr>
              <a:t>: </a:t>
            </a:r>
            <a:r>
              <a:rPr lang="es-419" sz="1000" i="1" dirty="0" err="1" smtClean="0">
                <a:solidFill>
                  <a:srgbClr val="2C204D"/>
                </a:solidFill>
                <a:latin typeface="Aller" panose="020B0503030302020204" pitchFamily="34" charset="0"/>
                <a:ea typeface="Allerta"/>
                <a:cs typeface="Allerta"/>
                <a:sym typeface="Allerta"/>
              </a:rPr>
              <a:t>Nathan</a:t>
            </a:r>
            <a:r>
              <a:rPr lang="es-419" sz="1000" i="1" dirty="0" smtClean="0">
                <a:solidFill>
                  <a:srgbClr val="2C204D"/>
                </a:solidFill>
                <a:latin typeface="Aller" panose="020B0503030302020204" pitchFamily="34" charset="0"/>
                <a:ea typeface="Allerta"/>
                <a:cs typeface="Allerta"/>
                <a:sym typeface="Allerta"/>
              </a:rPr>
              <a:t> </a:t>
            </a:r>
            <a:r>
              <a:rPr lang="es-419" sz="1000" i="1" dirty="0" err="1">
                <a:solidFill>
                  <a:srgbClr val="2C204D"/>
                </a:solidFill>
                <a:latin typeface="Aller" panose="020B0503030302020204" pitchFamily="34" charset="0"/>
                <a:ea typeface="Allerta"/>
                <a:cs typeface="Allerta"/>
                <a:sym typeface="Allerta"/>
              </a:rPr>
              <a:t>Yau</a:t>
            </a:r>
            <a:r>
              <a:rPr lang="es-419" sz="1000" i="1" dirty="0">
                <a:solidFill>
                  <a:srgbClr val="2C204D"/>
                </a:solidFill>
                <a:latin typeface="Aller" panose="020B0503030302020204" pitchFamily="34" charset="0"/>
                <a:ea typeface="Allerta"/>
                <a:cs typeface="Allerta"/>
                <a:sym typeface="Allerta"/>
              </a:rPr>
              <a:t>, escritor del libro </a:t>
            </a:r>
            <a:r>
              <a:rPr lang="es-419" sz="1000" b="1" i="1" dirty="0" smtClean="0">
                <a:solidFill>
                  <a:srgbClr val="2C204D"/>
                </a:solidFill>
                <a:latin typeface="Aller" panose="020B0503030302020204" pitchFamily="34" charset="0"/>
                <a:ea typeface="Allerta"/>
                <a:cs typeface="Allerta"/>
                <a:sym typeface="Allerta"/>
              </a:rPr>
              <a:t>Data </a:t>
            </a:r>
            <a:r>
              <a:rPr lang="es-419" sz="1000" b="1" i="1" dirty="0" err="1" smtClean="0">
                <a:solidFill>
                  <a:srgbClr val="2C204D"/>
                </a:solidFill>
                <a:latin typeface="Aller" panose="020B0503030302020204" pitchFamily="34" charset="0"/>
                <a:ea typeface="Allerta"/>
                <a:cs typeface="Allerta"/>
                <a:sym typeface="Allerta"/>
              </a:rPr>
              <a:t>Points</a:t>
            </a:r>
            <a:r>
              <a:rPr lang="es-419" sz="1000" b="1" i="1" dirty="0" smtClean="0">
                <a:solidFill>
                  <a:srgbClr val="2C204D"/>
                </a:solidFill>
                <a:latin typeface="Aller" panose="020B0503030302020204" pitchFamily="34" charset="0"/>
                <a:ea typeface="Allerta"/>
                <a:cs typeface="Allerta"/>
                <a:sym typeface="Allerta"/>
              </a:rPr>
              <a:t>.</a:t>
            </a:r>
            <a:endParaRPr lang="es-419" sz="1000" b="1" i="1" dirty="0">
              <a:solidFill>
                <a:srgbClr val="2C204D"/>
              </a:solidFill>
              <a:latin typeface="Aller" panose="020B0503030302020204" pitchFamily="34" charset="0"/>
              <a:ea typeface="Calibri"/>
              <a:cs typeface="Calibri"/>
              <a:sym typeface="Calibri"/>
            </a:endParaRPr>
          </a:p>
        </p:txBody>
      </p:sp>
      <p:pic>
        <p:nvPicPr>
          <p:cNvPr id="9" name="Google Shape;54;p13"/>
          <p:cNvPicPr preferRelativeResize="0"/>
          <p:nvPr/>
        </p:nvPicPr>
        <p:blipFill>
          <a:blip r:embed="rId3">
            <a:alphaModFix/>
          </a:blip>
          <a:stretch>
            <a:fillRect/>
          </a:stretch>
        </p:blipFill>
        <p:spPr>
          <a:xfrm>
            <a:off x="7809945" y="4135860"/>
            <a:ext cx="1000725" cy="7869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5997</TotalTime>
  <Words>1768</Words>
  <Application>Microsoft Office PowerPoint</Application>
  <PresentationFormat>Presentación en pantalla (16:9)</PresentationFormat>
  <Paragraphs>325</Paragraphs>
  <Slides>68</Slides>
  <Notes>46</Notes>
  <HiddenSlides>11</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68</vt:i4>
      </vt:variant>
    </vt:vector>
  </HeadingPairs>
  <TitlesOfParts>
    <vt:vector size="81" baseType="lpstr">
      <vt:lpstr>Arial</vt:lpstr>
      <vt:lpstr>Helvetica Neue</vt:lpstr>
      <vt:lpstr>Yanone Kaffeesatz</vt:lpstr>
      <vt:lpstr>Aller</vt:lpstr>
      <vt:lpstr>Bookman Old Style</vt:lpstr>
      <vt:lpstr>Malgun Gothic Semilight</vt:lpstr>
      <vt:lpstr>Wingdings</vt:lpstr>
      <vt:lpstr>Allerta</vt:lpstr>
      <vt:lpstr>Droid Serif</vt:lpstr>
      <vt:lpstr>inherit</vt:lpstr>
      <vt:lpstr>Aller Light</vt:lpstr>
      <vt:lpstr>Calibri</vt:lpstr>
      <vt:lpstr>Simple Light</vt:lpstr>
      <vt:lpstr>Presentación de PowerPoint</vt:lpstr>
      <vt:lpstr>Presentación de PowerPoint</vt:lpstr>
      <vt:lpstr>Presentación de PowerPoint</vt:lpstr>
      <vt:lpstr>Presentación de PowerPoint</vt:lpstr>
      <vt:lpstr>Hoy hablamos sobre…</vt:lpstr>
      <vt:lpstr>Hoy hablamos sobre…</vt:lpstr>
      <vt:lpstr>¿De qué hablamos cuando hablamos de visualización de datos? </vt:lpstr>
      <vt:lpstr>¿De qué hablamos cuando hablamos de visualización de datos? </vt:lpstr>
      <vt:lpstr>  Podemos entender a la visualización como un medio que puede ser usado como una herramienta y a la vez como una forma de expresar datos.</vt:lpstr>
      <vt:lpstr>Presentación de PowerPoint</vt:lpstr>
      <vt:lpstr>Presentación de PowerPoint</vt:lpstr>
      <vt:lpstr>Presentación de PowerPoint</vt:lpstr>
      <vt:lpstr>¿Y Para qué visualizamos? </vt:lpstr>
      <vt:lpstr>La visualización dentro del esquema de  trabajo en ciencia de datos</vt:lpstr>
      <vt:lpstr>Una imagen vale más que mil palabras pero…  </vt:lpstr>
      <vt:lpstr>Presentación de PowerPoint</vt:lpstr>
      <vt:lpstr>Presentación de PowerPoint</vt:lpstr>
      <vt:lpstr>Presentación de PowerPoint</vt:lpstr>
      <vt:lpstr>Representando mis  datos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Podemos entender a la visualización como un medio que puede ser usado como una herramienta y a la vez como una forma de expresar datos.</vt:lpstr>
      <vt:lpstr>Presentación de PowerPoint</vt:lpstr>
      <vt:lpstr>Presentación de PowerPoint</vt:lpstr>
      <vt:lpstr>Tipos de gráficos  </vt:lpstr>
      <vt:lpstr>Presentación de PowerPoint</vt:lpstr>
      <vt:lpstr>Presentación de PowerPoint</vt:lpstr>
      <vt:lpstr>Cantidad (varias variables = color)                    </vt:lpstr>
      <vt:lpstr>                                                                 </vt:lpstr>
      <vt:lpstr>Presentación de PowerPoint</vt:lpstr>
      <vt:lpstr>                                        </vt:lpstr>
      <vt:lpstr>                                        </vt:lpstr>
      <vt:lpstr>Presentación de PowerPoint</vt:lpstr>
      <vt:lpstr>Presentación de PowerPoint</vt:lpstr>
      <vt:lpstr>Presentación de PowerPoint</vt:lpstr>
      <vt:lpstr>Presentación de PowerPoint</vt:lpstr>
      <vt:lpstr>Presentación de PowerPoint</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vt:lpstr>
      <vt:lpstr>Capas de un gráfico </vt:lpstr>
      <vt:lpstr>Tres componentes de todo gráfico </vt:lpstr>
      <vt:lpstr>Otros Componentes </vt:lpstr>
      <vt:lpstr>Presentación de PowerPoint</vt:lpstr>
      <vt:lpstr>Presentación de PowerPoint</vt:lpstr>
      <vt:lpstr>Presentación de PowerPoint</vt:lpstr>
      <vt:lpstr>Presentación de PowerPoint</vt:lpstr>
      <vt:lpstr>Comunidades de prácticas</vt:lpstr>
      <vt:lpstr>¿Qué es R-Ladies? Misión</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Loto, Patricia</cp:lastModifiedBy>
  <cp:revision>177</cp:revision>
  <dcterms:modified xsi:type="dcterms:W3CDTF">2020-02-11T19:59:35Z</dcterms:modified>
</cp:coreProperties>
</file>